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1"/>
  </p:notesMasterIdLst>
  <p:handoutMasterIdLst>
    <p:handoutMasterId r:id="rId82"/>
  </p:handoutMasterIdLst>
  <p:sldIdLst>
    <p:sldId id="256" r:id="rId5"/>
    <p:sldId id="1075" r:id="rId6"/>
    <p:sldId id="260" r:id="rId7"/>
    <p:sldId id="257" r:id="rId8"/>
    <p:sldId id="1104" r:id="rId9"/>
    <p:sldId id="977" r:id="rId10"/>
    <p:sldId id="1006" r:id="rId11"/>
    <p:sldId id="1069" r:id="rId12"/>
    <p:sldId id="1097" r:id="rId13"/>
    <p:sldId id="273" r:id="rId14"/>
    <p:sldId id="1092" r:id="rId15"/>
    <p:sldId id="1093" r:id="rId16"/>
    <p:sldId id="1094" r:id="rId17"/>
    <p:sldId id="1095" r:id="rId18"/>
    <p:sldId id="1096" r:id="rId19"/>
    <p:sldId id="1098" r:id="rId20"/>
    <p:sldId id="1091" r:id="rId21"/>
    <p:sldId id="1079" r:id="rId22"/>
    <p:sldId id="1077" r:id="rId23"/>
    <p:sldId id="1082" r:id="rId24"/>
    <p:sldId id="1081" r:id="rId25"/>
    <p:sldId id="1078" r:id="rId26"/>
    <p:sldId id="1099" r:id="rId27"/>
    <p:sldId id="1080" r:id="rId28"/>
    <p:sldId id="1070" r:id="rId29"/>
    <p:sldId id="1064" r:id="rId30"/>
    <p:sldId id="1109" r:id="rId31"/>
    <p:sldId id="379" r:id="rId32"/>
    <p:sldId id="370" r:id="rId33"/>
    <p:sldId id="380" r:id="rId34"/>
    <p:sldId id="1110" r:id="rId35"/>
    <p:sldId id="362" r:id="rId36"/>
    <p:sldId id="368" r:id="rId37"/>
    <p:sldId id="1112" r:id="rId38"/>
    <p:sldId id="378" r:id="rId39"/>
    <p:sldId id="361" r:id="rId40"/>
    <p:sldId id="371" r:id="rId41"/>
    <p:sldId id="373" r:id="rId42"/>
    <p:sldId id="375" r:id="rId43"/>
    <p:sldId id="381" r:id="rId44"/>
    <p:sldId id="377" r:id="rId45"/>
    <p:sldId id="382" r:id="rId46"/>
    <p:sldId id="365" r:id="rId47"/>
    <p:sldId id="1113" r:id="rId48"/>
    <p:sldId id="1111" r:id="rId49"/>
    <p:sldId id="1067" r:id="rId50"/>
    <p:sldId id="1105" r:id="rId51"/>
    <p:sldId id="1106" r:id="rId52"/>
    <p:sldId id="258" r:id="rId53"/>
    <p:sldId id="1107" r:id="rId54"/>
    <p:sldId id="270" r:id="rId55"/>
    <p:sldId id="259" r:id="rId56"/>
    <p:sldId id="264" r:id="rId57"/>
    <p:sldId id="275" r:id="rId58"/>
    <p:sldId id="269" r:id="rId59"/>
    <p:sldId id="271" r:id="rId60"/>
    <p:sldId id="272" r:id="rId61"/>
    <p:sldId id="1108" r:id="rId62"/>
    <p:sldId id="274" r:id="rId63"/>
    <p:sldId id="276" r:id="rId64"/>
    <p:sldId id="277" r:id="rId65"/>
    <p:sldId id="281" r:id="rId66"/>
    <p:sldId id="278" r:id="rId67"/>
    <p:sldId id="280" r:id="rId68"/>
    <p:sldId id="279" r:id="rId69"/>
    <p:sldId id="937" r:id="rId70"/>
    <p:sldId id="891" r:id="rId71"/>
    <p:sldId id="1083" r:id="rId72"/>
    <p:sldId id="1100" r:id="rId73"/>
    <p:sldId id="1101" r:id="rId74"/>
    <p:sldId id="1102" r:id="rId75"/>
    <p:sldId id="1087" r:id="rId76"/>
    <p:sldId id="1086" r:id="rId77"/>
    <p:sldId id="1088" r:id="rId78"/>
    <p:sldId id="1090" r:id="rId79"/>
    <p:sldId id="1089"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CA94EC-5E99-DFDA-0750-38AA4D307067}" name="Charlie Norman" initials="CN" userId="S::Charlie.Norman@waterways.org.uk::808110d5-b093-46d8-9c5c-ec0ca6bd01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47E"/>
    <a:srgbClr val="E51F2F"/>
    <a:srgbClr val="6BAC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778" autoAdjust="0"/>
  </p:normalViewPr>
  <p:slideViewPr>
    <p:cSldViewPr snapToGrid="0">
      <p:cViewPr varScale="1">
        <p:scale>
          <a:sx n="98" d="100"/>
          <a:sy n="98" d="100"/>
        </p:scale>
        <p:origin x="1038" y="96"/>
      </p:cViewPr>
      <p:guideLst/>
    </p:cSldViewPr>
  </p:slideViewPr>
  <p:notesTextViewPr>
    <p:cViewPr>
      <p:scale>
        <a:sx n="1" d="1"/>
        <a:sy n="1" d="1"/>
      </p:scale>
      <p:origin x="0" y="0"/>
    </p:cViewPr>
  </p:notesTextViewPr>
  <p:sorterViewPr>
    <p:cViewPr>
      <p:scale>
        <a:sx n="150" d="100"/>
        <a:sy n="150" d="100"/>
      </p:scale>
      <p:origin x="0" y="-5808"/>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8/10/relationships/authors" Target="authors.xml"/><Relationship Id="rId61" Type="http://schemas.openxmlformats.org/officeDocument/2006/relationships/slide" Target="slides/slide57.xml"/><Relationship Id="rId8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561C49-8FEA-9245-915B-D5A70992D880}" type="datetimeFigureOut">
              <a:rPr lang="en-GB" smtClean="0"/>
              <a:t>23/08/2026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E5B75D-3B1D-2F40-B505-8FCEE2663AFE}" type="slidenum">
              <a:rPr lang="en-GB" smtClean="0"/>
              <a:t>‹#›</a:t>
            </a:fld>
            <a:endParaRPr lang="en-GB"/>
          </a:p>
        </p:txBody>
      </p:sp>
    </p:spTree>
    <p:extLst>
      <p:ext uri="{BB962C8B-B14F-4D97-AF65-F5344CB8AC3E}">
        <p14:creationId xmlns:p14="http://schemas.microsoft.com/office/powerpoint/2010/main" val="5642603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75EDA7-5BC9-4FFE-A4BC-B889C80EA40A}" type="datetimeFigureOut">
              <a:rPr lang="en-GB" smtClean="0"/>
              <a:t>23/08/2026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FD1C15-576B-485B-9186-9A6C9231C33A}" type="slidenum">
              <a:rPr lang="en-GB" smtClean="0"/>
              <a:t>‹#›</a:t>
            </a:fld>
            <a:endParaRPr lang="en-GB"/>
          </a:p>
        </p:txBody>
      </p:sp>
    </p:spTree>
    <p:extLst>
      <p:ext uri="{BB962C8B-B14F-4D97-AF65-F5344CB8AC3E}">
        <p14:creationId xmlns:p14="http://schemas.microsoft.com/office/powerpoint/2010/main" val="3095045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2</a:t>
            </a:fld>
            <a:endParaRPr lang="en-GB"/>
          </a:p>
        </p:txBody>
      </p:sp>
    </p:spTree>
    <p:extLst>
      <p:ext uri="{BB962C8B-B14F-4D97-AF65-F5344CB8AC3E}">
        <p14:creationId xmlns:p14="http://schemas.microsoft.com/office/powerpoint/2010/main" val="3462011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42A3E-326A-695F-032E-95CC2A97E8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BAA234-F9C3-A554-CCD7-8CFF0ECE4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5C7D0E-C1F0-4810-7DCD-FE5E732E381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20B13A8-157F-8BE5-2439-E28E84E3E708}"/>
              </a:ext>
            </a:extLst>
          </p:cNvPr>
          <p:cNvSpPr>
            <a:spLocks noGrp="1"/>
          </p:cNvSpPr>
          <p:nvPr>
            <p:ph type="sldNum" sz="quarter" idx="5"/>
          </p:nvPr>
        </p:nvSpPr>
        <p:spPr/>
        <p:txBody>
          <a:bodyPr/>
          <a:lstStyle/>
          <a:p>
            <a:fld id="{C5151F23-FBD3-4F89-9B7A-C1652CC4745E}" type="slidenum">
              <a:rPr lang="en-GB" smtClean="0"/>
              <a:t>15</a:t>
            </a:fld>
            <a:endParaRPr lang="en-GB"/>
          </a:p>
        </p:txBody>
      </p:sp>
    </p:spTree>
    <p:extLst>
      <p:ext uri="{BB962C8B-B14F-4D97-AF65-F5344CB8AC3E}">
        <p14:creationId xmlns:p14="http://schemas.microsoft.com/office/powerpoint/2010/main" val="2203810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3EC8A-2B44-CC64-D828-8325F2F5D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EE4D3-8235-3BD8-E479-E1B395943D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9E64F2-AB58-E01E-D115-6CD08BA97B6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432EB3-DFA6-9F5B-FD82-58FCE8F75AAF}"/>
              </a:ext>
            </a:extLst>
          </p:cNvPr>
          <p:cNvSpPr>
            <a:spLocks noGrp="1"/>
          </p:cNvSpPr>
          <p:nvPr>
            <p:ph type="sldNum" sz="quarter" idx="5"/>
          </p:nvPr>
        </p:nvSpPr>
        <p:spPr/>
        <p:txBody>
          <a:bodyPr/>
          <a:lstStyle/>
          <a:p>
            <a:fld id="{C5151F23-FBD3-4F89-9B7A-C1652CC4745E}" type="slidenum">
              <a:rPr lang="en-GB" smtClean="0"/>
              <a:t>17</a:t>
            </a:fld>
            <a:endParaRPr lang="en-GB"/>
          </a:p>
        </p:txBody>
      </p:sp>
    </p:spTree>
    <p:extLst>
      <p:ext uri="{BB962C8B-B14F-4D97-AF65-F5344CB8AC3E}">
        <p14:creationId xmlns:p14="http://schemas.microsoft.com/office/powerpoint/2010/main" val="621904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18</a:t>
            </a:fld>
            <a:endParaRPr lang="en-GB"/>
          </a:p>
        </p:txBody>
      </p:sp>
    </p:spTree>
    <p:extLst>
      <p:ext uri="{BB962C8B-B14F-4D97-AF65-F5344CB8AC3E}">
        <p14:creationId xmlns:p14="http://schemas.microsoft.com/office/powerpoint/2010/main" val="3129560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19</a:t>
            </a:fld>
            <a:endParaRPr lang="en-GB"/>
          </a:p>
        </p:txBody>
      </p:sp>
    </p:spTree>
    <p:extLst>
      <p:ext uri="{BB962C8B-B14F-4D97-AF65-F5344CB8AC3E}">
        <p14:creationId xmlns:p14="http://schemas.microsoft.com/office/powerpoint/2010/main" val="2486225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CA33C-CF48-A62B-562B-E54EB3AF5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B5FC3-7783-A052-C01C-2E88392A63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12B9E9-0363-5650-EA65-02D2D8A0E7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B75EFE2-A7CF-488C-4432-75C83708B14D}"/>
              </a:ext>
            </a:extLst>
          </p:cNvPr>
          <p:cNvSpPr>
            <a:spLocks noGrp="1"/>
          </p:cNvSpPr>
          <p:nvPr>
            <p:ph type="sldNum" sz="quarter" idx="5"/>
          </p:nvPr>
        </p:nvSpPr>
        <p:spPr/>
        <p:txBody>
          <a:bodyPr/>
          <a:lstStyle/>
          <a:p>
            <a:fld id="{7CFD1C15-576B-485B-9186-9A6C9231C33A}" type="slidenum">
              <a:rPr lang="en-GB" smtClean="0"/>
              <a:t>20</a:t>
            </a:fld>
            <a:endParaRPr lang="en-GB"/>
          </a:p>
        </p:txBody>
      </p:sp>
    </p:spTree>
    <p:extLst>
      <p:ext uri="{BB962C8B-B14F-4D97-AF65-F5344CB8AC3E}">
        <p14:creationId xmlns:p14="http://schemas.microsoft.com/office/powerpoint/2010/main" val="4245727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E2B54-0909-0B78-7A06-E24C3FD0D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3B9AD-BE2F-A04A-89DC-B6FA8ADC34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D32AC4-87B8-4BFA-9A91-9B0ABFCE0F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E26302C-A0CE-16D2-400B-DB8D350EA7C0}"/>
              </a:ext>
            </a:extLst>
          </p:cNvPr>
          <p:cNvSpPr>
            <a:spLocks noGrp="1"/>
          </p:cNvSpPr>
          <p:nvPr>
            <p:ph type="sldNum" sz="quarter" idx="5"/>
          </p:nvPr>
        </p:nvSpPr>
        <p:spPr/>
        <p:txBody>
          <a:bodyPr/>
          <a:lstStyle/>
          <a:p>
            <a:fld id="{C5151F23-FBD3-4F89-9B7A-C1652CC4745E}" type="slidenum">
              <a:rPr lang="en-GB" smtClean="0"/>
              <a:t>21</a:t>
            </a:fld>
            <a:endParaRPr lang="en-GB"/>
          </a:p>
        </p:txBody>
      </p:sp>
    </p:spTree>
    <p:extLst>
      <p:ext uri="{BB962C8B-B14F-4D97-AF65-F5344CB8AC3E}">
        <p14:creationId xmlns:p14="http://schemas.microsoft.com/office/powerpoint/2010/main" val="1368262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22</a:t>
            </a:fld>
            <a:endParaRPr lang="en-GB"/>
          </a:p>
        </p:txBody>
      </p:sp>
    </p:spTree>
    <p:extLst>
      <p:ext uri="{BB962C8B-B14F-4D97-AF65-F5344CB8AC3E}">
        <p14:creationId xmlns:p14="http://schemas.microsoft.com/office/powerpoint/2010/main" val="1985677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24</a:t>
            </a:fld>
            <a:endParaRPr lang="en-GB"/>
          </a:p>
        </p:txBody>
      </p:sp>
    </p:spTree>
    <p:extLst>
      <p:ext uri="{BB962C8B-B14F-4D97-AF65-F5344CB8AC3E}">
        <p14:creationId xmlns:p14="http://schemas.microsoft.com/office/powerpoint/2010/main" val="209163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a:spLocks noGrp="1" noRot="1" noChangeAspect="1"/>
          </p:cNvSpPr>
          <p:nvPr>
            <p:ph type="sldImg" idx="2"/>
          </p:nvPr>
        </p:nvSpPr>
        <p:spPr>
          <a:xfrm>
            <a:off x="481013" y="1279525"/>
            <a:ext cx="6142037"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1:notes"/>
          <p:cNvSpPr txBox="1">
            <a:spLocks noGrp="1"/>
          </p:cNvSpPr>
          <p:nvPr>
            <p:ph type="body" idx="1"/>
          </p:nvPr>
        </p:nvSpPr>
        <p:spPr>
          <a:xfrm>
            <a:off x="710407" y="4925410"/>
            <a:ext cx="5683250" cy="4029879"/>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0"/>
              </a:spcBef>
              <a:spcAft>
                <a:spcPts val="0"/>
              </a:spcAft>
              <a:buSzPts val="1400"/>
              <a:buNone/>
            </a:pPr>
            <a:endParaRPr dirty="0"/>
          </a:p>
        </p:txBody>
      </p:sp>
      <p:sp>
        <p:nvSpPr>
          <p:cNvPr id="91" name="Google Shape;91;p1:notes"/>
          <p:cNvSpPr txBox="1">
            <a:spLocks noGrp="1"/>
          </p:cNvSpPr>
          <p:nvPr>
            <p:ph type="sldNum" idx="12"/>
          </p:nvPr>
        </p:nvSpPr>
        <p:spPr>
          <a:xfrm>
            <a:off x="4023993" y="9721110"/>
            <a:ext cx="3078427" cy="513507"/>
          </a:xfrm>
          <a:prstGeom prst="rect">
            <a:avLst/>
          </a:prstGeom>
          <a:noFill/>
          <a:ln>
            <a:noFill/>
          </a:ln>
        </p:spPr>
        <p:txBody>
          <a:bodyPr spcFirstLastPara="1" wrap="square" lIns="99025" tIns="49500" rIns="99025" bIns="495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29</a:t>
            </a:fld>
            <a:endParaRPr lang="en-GB"/>
          </a:p>
        </p:txBody>
      </p:sp>
    </p:spTree>
    <p:extLst>
      <p:ext uri="{BB962C8B-B14F-4D97-AF65-F5344CB8AC3E}">
        <p14:creationId xmlns:p14="http://schemas.microsoft.com/office/powerpoint/2010/main" val="1748266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3</a:t>
            </a:fld>
            <a:endParaRPr lang="en-GB"/>
          </a:p>
        </p:txBody>
      </p:sp>
    </p:spTree>
    <p:extLst>
      <p:ext uri="{BB962C8B-B14F-4D97-AF65-F5344CB8AC3E}">
        <p14:creationId xmlns:p14="http://schemas.microsoft.com/office/powerpoint/2010/main" val="2942450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GB" sz="1300" b="0" i="0" u="none" strike="noStrike" cap="none" smtClean="0">
                <a:solidFill>
                  <a:schemeClr val="dk1"/>
                </a:solidFill>
                <a:latin typeface="Arial"/>
                <a:ea typeface="Arial"/>
                <a:cs typeface="Arial"/>
                <a:sym typeface="Arial"/>
              </a:rPr>
              <a:t>30</a:t>
            </a:fld>
            <a:endParaRPr lang="en-GB"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352347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1:notes"/>
          <p:cNvSpPr txBox="1">
            <a:spLocks noGrp="1"/>
          </p:cNvSpPr>
          <p:nvPr>
            <p:ph type="body" idx="1"/>
          </p:nvPr>
        </p:nvSpPr>
        <p:spPr>
          <a:xfrm>
            <a:off x="710407" y="4925410"/>
            <a:ext cx="5683250" cy="4029879"/>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0"/>
              </a:spcBef>
              <a:spcAft>
                <a:spcPts val="0"/>
              </a:spcAft>
              <a:buSzPts val="1400"/>
              <a:buNone/>
            </a:pPr>
            <a:endParaRPr dirty="0"/>
          </a:p>
        </p:txBody>
      </p:sp>
      <p:sp>
        <p:nvSpPr>
          <p:cNvPr id="252" name="Google Shape;252;p21:notes"/>
          <p:cNvSpPr>
            <a:spLocks noGrp="1" noRot="1" noChangeAspect="1"/>
          </p:cNvSpPr>
          <p:nvPr>
            <p:ph type="sldImg" idx="2"/>
          </p:nvPr>
        </p:nvSpPr>
        <p:spPr>
          <a:xfrm>
            <a:off x="481013" y="1279525"/>
            <a:ext cx="6142037"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152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B28AD-9A0D-C4C4-1ACB-E6C5ADD259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2C360-CE02-24B2-CA49-62886719A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14A572-416F-0F81-4971-F329F8D00C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9B65D1-7BD9-FDA0-4A43-B91E3DF0388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GB" sz="1300" b="0" i="0" u="none" strike="noStrike" cap="none" smtClean="0">
                <a:solidFill>
                  <a:schemeClr val="dk1"/>
                </a:solidFill>
                <a:latin typeface="Arial"/>
                <a:ea typeface="Arial"/>
                <a:cs typeface="Arial"/>
                <a:sym typeface="Arial"/>
              </a:rPr>
              <a:t>32</a:t>
            </a:fld>
            <a:endParaRPr lang="en-GB"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157186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33</a:t>
            </a:fld>
            <a:endParaRPr lang="en-GB"/>
          </a:p>
        </p:txBody>
      </p:sp>
    </p:spTree>
    <p:extLst>
      <p:ext uri="{BB962C8B-B14F-4D97-AF65-F5344CB8AC3E}">
        <p14:creationId xmlns:p14="http://schemas.microsoft.com/office/powerpoint/2010/main" val="41268939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DE219-A913-F3C1-94B7-AEC564C1A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B5742D-8C90-C7A2-D9A5-ABBE7100A8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FBC35-10DC-E077-C0F1-E62EE74C907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89EBC1E-6FE3-BD29-E56C-21370FB74B20}"/>
              </a:ext>
            </a:extLst>
          </p:cNvPr>
          <p:cNvSpPr>
            <a:spLocks noGrp="1"/>
          </p:cNvSpPr>
          <p:nvPr>
            <p:ph type="sldNum" sz="quarter" idx="5"/>
          </p:nvPr>
        </p:nvSpPr>
        <p:spPr/>
        <p:txBody>
          <a:bodyPr/>
          <a:lstStyle/>
          <a:p>
            <a:fld id="{7CFD1C15-576B-485B-9186-9A6C9231C33A}" type="slidenum">
              <a:rPr lang="en-GB" smtClean="0"/>
              <a:t>34</a:t>
            </a:fld>
            <a:endParaRPr lang="en-GB"/>
          </a:p>
        </p:txBody>
      </p:sp>
    </p:spTree>
    <p:extLst>
      <p:ext uri="{BB962C8B-B14F-4D97-AF65-F5344CB8AC3E}">
        <p14:creationId xmlns:p14="http://schemas.microsoft.com/office/powerpoint/2010/main" val="2881262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7F0C9-91DE-C6DC-F98F-6F46F8C39A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A1851-F9E6-E96C-2491-72DC8BE5F4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5AE4C8-F576-8A28-8C08-CF56B23D695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D6CA049-17A7-9037-8D76-3E46A6BCECBD}"/>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GB" sz="1300" b="0" i="0" u="none" strike="noStrike" cap="none" smtClean="0">
                <a:solidFill>
                  <a:schemeClr val="dk1"/>
                </a:solidFill>
                <a:latin typeface="Arial"/>
                <a:ea typeface="Arial"/>
                <a:cs typeface="Arial"/>
                <a:sym typeface="Arial"/>
              </a:rPr>
              <a:t>35</a:t>
            </a:fld>
            <a:endParaRPr lang="en-GB"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586141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GB" sz="1300" b="0" i="0" u="none" strike="noStrike" cap="none" smtClean="0">
                <a:solidFill>
                  <a:schemeClr val="dk1"/>
                </a:solidFill>
                <a:latin typeface="Arial"/>
                <a:ea typeface="Arial"/>
                <a:cs typeface="Arial"/>
                <a:sym typeface="Arial"/>
              </a:rPr>
              <a:t>36</a:t>
            </a:fld>
            <a:endParaRPr lang="en-GB"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52672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7EF86-2C64-636B-28A3-3B110C3F3F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EF4B35-0C22-33A6-3EDB-BE9DCF183F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CA1338-64AD-B2B4-9D9D-5DE87446A9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F36E933-B2D5-E3F7-9FDA-5C479AF7CC3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GB" sz="1300" b="0" i="0" u="none" strike="noStrike" cap="none" smtClean="0">
                <a:solidFill>
                  <a:schemeClr val="dk1"/>
                </a:solidFill>
                <a:latin typeface="Arial"/>
                <a:ea typeface="Arial"/>
                <a:cs typeface="Arial"/>
                <a:sym typeface="Arial"/>
              </a:rPr>
              <a:t>38</a:t>
            </a:fld>
            <a:endParaRPr lang="en-GB"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943088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5885F-5891-EBFE-2B6C-B55AA180D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940C2-BB68-3AEA-74D5-FA6F82E1BE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F7D571-9ADA-F878-C221-3CF2BCD4160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732493-AE45-B2DE-B550-1A77F997C072}"/>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GB" sz="1300" b="0" i="0" u="none" strike="noStrike" cap="none" smtClean="0">
                <a:solidFill>
                  <a:schemeClr val="dk1"/>
                </a:solidFill>
                <a:latin typeface="Arial"/>
                <a:ea typeface="Arial"/>
                <a:cs typeface="Arial"/>
                <a:sym typeface="Arial"/>
              </a:rPr>
              <a:t>39</a:t>
            </a:fld>
            <a:endParaRPr lang="en-GB"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294143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41</a:t>
            </a:fld>
            <a:endParaRPr lang="en-GB"/>
          </a:p>
        </p:txBody>
      </p:sp>
    </p:spTree>
    <p:extLst>
      <p:ext uri="{BB962C8B-B14F-4D97-AF65-F5344CB8AC3E}">
        <p14:creationId xmlns:p14="http://schemas.microsoft.com/office/powerpoint/2010/main" val="1232074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7A473-6499-4671-58BE-8F6FCAB50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82994-7DAA-C8D1-CA6B-0CA10DEE3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B1AFD5-A274-4023-369D-13A4044343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798658C-CF0E-A8B1-CD03-159BF6EA017D}"/>
              </a:ext>
            </a:extLst>
          </p:cNvPr>
          <p:cNvSpPr>
            <a:spLocks noGrp="1"/>
          </p:cNvSpPr>
          <p:nvPr>
            <p:ph type="sldNum" sz="quarter" idx="5"/>
          </p:nvPr>
        </p:nvSpPr>
        <p:spPr/>
        <p:txBody>
          <a:bodyPr/>
          <a:lstStyle/>
          <a:p>
            <a:fld id="{C5151F23-FBD3-4F89-9B7A-C1652CC4745E}" type="slidenum">
              <a:rPr lang="en-GB" smtClean="0"/>
              <a:t>5</a:t>
            </a:fld>
            <a:endParaRPr lang="en-GB"/>
          </a:p>
        </p:txBody>
      </p:sp>
    </p:spTree>
    <p:extLst>
      <p:ext uri="{BB962C8B-B14F-4D97-AF65-F5344CB8AC3E}">
        <p14:creationId xmlns:p14="http://schemas.microsoft.com/office/powerpoint/2010/main" val="2176535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42</a:t>
            </a:fld>
            <a:endParaRPr lang="en-GB"/>
          </a:p>
        </p:txBody>
      </p:sp>
    </p:spTree>
    <p:extLst>
      <p:ext uri="{BB962C8B-B14F-4D97-AF65-F5344CB8AC3E}">
        <p14:creationId xmlns:p14="http://schemas.microsoft.com/office/powerpoint/2010/main" val="3061298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GB" sz="1300" b="0" i="0" u="none" strike="noStrike" cap="none" smtClean="0">
                <a:solidFill>
                  <a:schemeClr val="dk1"/>
                </a:solidFill>
                <a:latin typeface="Arial"/>
                <a:ea typeface="Arial"/>
                <a:cs typeface="Arial"/>
                <a:sym typeface="Arial"/>
              </a:rPr>
              <a:t>43</a:t>
            </a:fld>
            <a:endParaRPr lang="en-GB"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145521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44</a:t>
            </a:fld>
            <a:endParaRPr lang="en-GB"/>
          </a:p>
        </p:txBody>
      </p:sp>
    </p:spTree>
    <p:extLst>
      <p:ext uri="{BB962C8B-B14F-4D97-AF65-F5344CB8AC3E}">
        <p14:creationId xmlns:p14="http://schemas.microsoft.com/office/powerpoint/2010/main" val="16710575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2:notes"/>
          <p:cNvSpPr>
            <a:spLocks noGrp="1" noRot="1" noChangeAspect="1"/>
          </p:cNvSpPr>
          <p:nvPr>
            <p:ph type="sldImg" idx="2"/>
          </p:nvPr>
        </p:nvSpPr>
        <p:spPr>
          <a:xfrm>
            <a:off x="481013" y="1279525"/>
            <a:ext cx="6142037"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22:notes"/>
          <p:cNvSpPr txBox="1">
            <a:spLocks noGrp="1"/>
          </p:cNvSpPr>
          <p:nvPr>
            <p:ph type="body" idx="1"/>
          </p:nvPr>
        </p:nvSpPr>
        <p:spPr>
          <a:xfrm>
            <a:off x="710407" y="4925410"/>
            <a:ext cx="5683250" cy="4029879"/>
          </a:xfrm>
          <a:prstGeom prst="rect">
            <a:avLst/>
          </a:prstGeom>
          <a:noFill/>
          <a:ln>
            <a:noFill/>
          </a:ln>
        </p:spPr>
        <p:txBody>
          <a:bodyPr spcFirstLastPara="1" wrap="square" lIns="99025" tIns="49500" rIns="99025" bIns="495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22:notes"/>
          <p:cNvSpPr txBox="1">
            <a:spLocks noGrp="1"/>
          </p:cNvSpPr>
          <p:nvPr>
            <p:ph type="sldNum" idx="12"/>
          </p:nvPr>
        </p:nvSpPr>
        <p:spPr>
          <a:xfrm>
            <a:off x="4023993" y="9721110"/>
            <a:ext cx="3078427" cy="513507"/>
          </a:xfrm>
          <a:prstGeom prst="rect">
            <a:avLst/>
          </a:prstGeom>
          <a:noFill/>
          <a:ln>
            <a:noFill/>
          </a:ln>
        </p:spPr>
        <p:txBody>
          <a:bodyPr spcFirstLastPara="1" wrap="square" lIns="99025" tIns="49500" rIns="99025" bIns="49500" anchor="b" anchorCtr="0">
            <a:noAutofit/>
          </a:bodyPr>
          <a:lstStyle/>
          <a:p>
            <a:pPr marL="0" lvl="0" indent="0" algn="r" rtl="0">
              <a:lnSpc>
                <a:spcPct val="100000"/>
              </a:lnSpc>
              <a:spcBef>
                <a:spcPts val="0"/>
              </a:spcBef>
              <a:spcAft>
                <a:spcPts val="0"/>
              </a:spcAft>
              <a:buSzPts val="1400"/>
              <a:buNone/>
            </a:pPr>
            <a:fld id="{00000000-1234-1234-1234-123412341234}" type="slidenum">
              <a:rPr lang="en-GB"/>
              <a:t>45</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47361-FE96-1D66-F9BD-A925483006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14560F-8080-9FC7-BCFE-405F2F1D9E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B045B-2FAB-A060-F6D7-40B24D5606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46B1FD3-3747-9E61-9079-49D5CCDD0DAD}"/>
              </a:ext>
            </a:extLst>
          </p:cNvPr>
          <p:cNvSpPr>
            <a:spLocks noGrp="1"/>
          </p:cNvSpPr>
          <p:nvPr>
            <p:ph type="sldNum" sz="quarter" idx="5"/>
          </p:nvPr>
        </p:nvSpPr>
        <p:spPr/>
        <p:txBody>
          <a:bodyPr/>
          <a:lstStyle/>
          <a:p>
            <a:fld id="{C5151F23-FBD3-4F89-9B7A-C1652CC4745E}" type="slidenum">
              <a:rPr lang="en-GB" smtClean="0"/>
              <a:t>69</a:t>
            </a:fld>
            <a:endParaRPr lang="en-GB"/>
          </a:p>
        </p:txBody>
      </p:sp>
    </p:spTree>
    <p:extLst>
      <p:ext uri="{BB962C8B-B14F-4D97-AF65-F5344CB8AC3E}">
        <p14:creationId xmlns:p14="http://schemas.microsoft.com/office/powerpoint/2010/main" val="3369890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6BBF3-2E65-B9D8-4A57-5386C9E0B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47734-C18A-7609-69B8-A305F16B7B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B2DCA-AB70-058E-EA67-5BA754B51B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7314BF5-6F84-D3DC-3FEE-55CBCC5617D3}"/>
              </a:ext>
            </a:extLst>
          </p:cNvPr>
          <p:cNvSpPr>
            <a:spLocks noGrp="1"/>
          </p:cNvSpPr>
          <p:nvPr>
            <p:ph type="sldNum" sz="quarter" idx="5"/>
          </p:nvPr>
        </p:nvSpPr>
        <p:spPr/>
        <p:txBody>
          <a:bodyPr/>
          <a:lstStyle/>
          <a:p>
            <a:fld id="{C5151F23-FBD3-4F89-9B7A-C1652CC4745E}" type="slidenum">
              <a:rPr lang="en-GB" smtClean="0"/>
              <a:t>70</a:t>
            </a:fld>
            <a:endParaRPr lang="en-GB"/>
          </a:p>
        </p:txBody>
      </p:sp>
    </p:spTree>
    <p:extLst>
      <p:ext uri="{BB962C8B-B14F-4D97-AF65-F5344CB8AC3E}">
        <p14:creationId xmlns:p14="http://schemas.microsoft.com/office/powerpoint/2010/main" val="13328630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DA10F-53CE-96B3-D774-8FB3E8567C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5E6C11-B274-D793-54FE-641F4C3000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99658-3EAD-EE22-E48B-62B53352240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73D319-A430-E885-7CD6-D4F79ABA40AE}"/>
              </a:ext>
            </a:extLst>
          </p:cNvPr>
          <p:cNvSpPr>
            <a:spLocks noGrp="1"/>
          </p:cNvSpPr>
          <p:nvPr>
            <p:ph type="sldNum" sz="quarter" idx="5"/>
          </p:nvPr>
        </p:nvSpPr>
        <p:spPr/>
        <p:txBody>
          <a:bodyPr/>
          <a:lstStyle/>
          <a:p>
            <a:fld id="{C5151F23-FBD3-4F89-9B7A-C1652CC4745E}" type="slidenum">
              <a:rPr lang="en-GB" smtClean="0"/>
              <a:t>71</a:t>
            </a:fld>
            <a:endParaRPr lang="en-GB"/>
          </a:p>
        </p:txBody>
      </p:sp>
    </p:spTree>
    <p:extLst>
      <p:ext uri="{BB962C8B-B14F-4D97-AF65-F5344CB8AC3E}">
        <p14:creationId xmlns:p14="http://schemas.microsoft.com/office/powerpoint/2010/main" val="16052306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EB148-EDD0-3997-98A7-AC4C722DF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D9FC5D-FB20-3F72-CB0C-073E4E9D2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1A7748-907C-BEDD-C438-E6A48D658B1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62B9D53-5C01-20CB-D480-B37001014A81}"/>
              </a:ext>
            </a:extLst>
          </p:cNvPr>
          <p:cNvSpPr>
            <a:spLocks noGrp="1"/>
          </p:cNvSpPr>
          <p:nvPr>
            <p:ph type="sldNum" sz="quarter" idx="5"/>
          </p:nvPr>
        </p:nvSpPr>
        <p:spPr/>
        <p:txBody>
          <a:bodyPr/>
          <a:lstStyle/>
          <a:p>
            <a:fld id="{58C7DD93-CFA6-461E-B867-C01FED44B007}" type="slidenum">
              <a:rPr lang="en-GB" smtClean="0"/>
              <a:t>73</a:t>
            </a:fld>
            <a:endParaRPr lang="en-GB"/>
          </a:p>
        </p:txBody>
      </p:sp>
    </p:spTree>
    <p:extLst>
      <p:ext uri="{BB962C8B-B14F-4D97-AF65-F5344CB8AC3E}">
        <p14:creationId xmlns:p14="http://schemas.microsoft.com/office/powerpoint/2010/main" val="2155844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FD1C15-576B-485B-9186-9A6C9231C33A}" type="slidenum">
              <a:rPr lang="en-GB" smtClean="0"/>
              <a:t>7</a:t>
            </a:fld>
            <a:endParaRPr lang="en-GB"/>
          </a:p>
        </p:txBody>
      </p:sp>
    </p:spTree>
    <p:extLst>
      <p:ext uri="{BB962C8B-B14F-4D97-AF65-F5344CB8AC3E}">
        <p14:creationId xmlns:p14="http://schemas.microsoft.com/office/powerpoint/2010/main" val="4136658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51F23-FBD3-4F89-9B7A-C1652CC4745E}" type="slidenum">
              <a:rPr lang="en-GB" smtClean="0"/>
              <a:t>10</a:t>
            </a:fld>
            <a:endParaRPr lang="en-GB"/>
          </a:p>
        </p:txBody>
      </p:sp>
    </p:spTree>
    <p:extLst>
      <p:ext uri="{BB962C8B-B14F-4D97-AF65-F5344CB8AC3E}">
        <p14:creationId xmlns:p14="http://schemas.microsoft.com/office/powerpoint/2010/main" val="1880041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FEAFD-5E83-E737-CA04-D83C24D3D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F3E9F5-52DB-2BAB-286E-1EC6A58A4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BA3298-65AC-7DF2-4302-26485E103CD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1E0944C-A6FA-430B-DAB8-670A619C32EC}"/>
              </a:ext>
            </a:extLst>
          </p:cNvPr>
          <p:cNvSpPr>
            <a:spLocks noGrp="1"/>
          </p:cNvSpPr>
          <p:nvPr>
            <p:ph type="sldNum" sz="quarter" idx="5"/>
          </p:nvPr>
        </p:nvSpPr>
        <p:spPr/>
        <p:txBody>
          <a:bodyPr/>
          <a:lstStyle/>
          <a:p>
            <a:fld id="{C5151F23-FBD3-4F89-9B7A-C1652CC4745E}" type="slidenum">
              <a:rPr lang="en-GB" smtClean="0"/>
              <a:t>11</a:t>
            </a:fld>
            <a:endParaRPr lang="en-GB"/>
          </a:p>
        </p:txBody>
      </p:sp>
    </p:spTree>
    <p:extLst>
      <p:ext uri="{BB962C8B-B14F-4D97-AF65-F5344CB8AC3E}">
        <p14:creationId xmlns:p14="http://schemas.microsoft.com/office/powerpoint/2010/main" val="1177459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7FA0A-5C3B-056E-943E-DC0BE00D7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895A10-3F51-970C-E84F-EF1E5511CB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FBD735-5B0D-0501-2650-2FF2D895F7A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C5C386C-3FCD-1708-8919-4A58BD9A156D}"/>
              </a:ext>
            </a:extLst>
          </p:cNvPr>
          <p:cNvSpPr>
            <a:spLocks noGrp="1"/>
          </p:cNvSpPr>
          <p:nvPr>
            <p:ph type="sldNum" sz="quarter" idx="5"/>
          </p:nvPr>
        </p:nvSpPr>
        <p:spPr/>
        <p:txBody>
          <a:bodyPr/>
          <a:lstStyle/>
          <a:p>
            <a:fld id="{C5151F23-FBD3-4F89-9B7A-C1652CC4745E}" type="slidenum">
              <a:rPr lang="en-GB" smtClean="0"/>
              <a:t>12</a:t>
            </a:fld>
            <a:endParaRPr lang="en-GB"/>
          </a:p>
        </p:txBody>
      </p:sp>
    </p:spTree>
    <p:extLst>
      <p:ext uri="{BB962C8B-B14F-4D97-AF65-F5344CB8AC3E}">
        <p14:creationId xmlns:p14="http://schemas.microsoft.com/office/powerpoint/2010/main" val="4014326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4236D-D037-E11B-3FD2-BBA29C7138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F84391-956E-D466-D5AC-C294F98E3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D897A4-B8C4-4B1F-8E5B-3703FF72891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52D15F-BC96-6361-AE8F-97EFD9CB217C}"/>
              </a:ext>
            </a:extLst>
          </p:cNvPr>
          <p:cNvSpPr>
            <a:spLocks noGrp="1"/>
          </p:cNvSpPr>
          <p:nvPr>
            <p:ph type="sldNum" sz="quarter" idx="5"/>
          </p:nvPr>
        </p:nvSpPr>
        <p:spPr/>
        <p:txBody>
          <a:bodyPr/>
          <a:lstStyle/>
          <a:p>
            <a:fld id="{C5151F23-FBD3-4F89-9B7A-C1652CC4745E}" type="slidenum">
              <a:rPr lang="en-GB" smtClean="0"/>
              <a:t>13</a:t>
            </a:fld>
            <a:endParaRPr lang="en-GB"/>
          </a:p>
        </p:txBody>
      </p:sp>
    </p:spTree>
    <p:extLst>
      <p:ext uri="{BB962C8B-B14F-4D97-AF65-F5344CB8AC3E}">
        <p14:creationId xmlns:p14="http://schemas.microsoft.com/office/powerpoint/2010/main" val="1975568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10906-7D56-CC06-345A-F4DA66620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836E6-E313-5A2E-C168-EC71999A89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315900-BA46-C15C-BE6C-267986A1DD8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479E713-BF91-FED3-1A62-E1FD8FFAE419}"/>
              </a:ext>
            </a:extLst>
          </p:cNvPr>
          <p:cNvSpPr>
            <a:spLocks noGrp="1"/>
          </p:cNvSpPr>
          <p:nvPr>
            <p:ph type="sldNum" sz="quarter" idx="5"/>
          </p:nvPr>
        </p:nvSpPr>
        <p:spPr/>
        <p:txBody>
          <a:bodyPr/>
          <a:lstStyle/>
          <a:p>
            <a:fld id="{C5151F23-FBD3-4F89-9B7A-C1652CC4745E}" type="slidenum">
              <a:rPr lang="en-GB" smtClean="0"/>
              <a:t>14</a:t>
            </a:fld>
            <a:endParaRPr lang="en-GB"/>
          </a:p>
        </p:txBody>
      </p:sp>
    </p:spTree>
    <p:extLst>
      <p:ext uri="{BB962C8B-B14F-4D97-AF65-F5344CB8AC3E}">
        <p14:creationId xmlns:p14="http://schemas.microsoft.com/office/powerpoint/2010/main" val="11222265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6183" y="1930819"/>
            <a:ext cx="8460000" cy="1859502"/>
          </a:xfrm>
        </p:spPr>
        <p:txBody>
          <a:bodyPr anchor="b"/>
          <a:lstStyle>
            <a:lvl1pPr algn="l">
              <a:lnSpc>
                <a:spcPts val="4900"/>
              </a:lnSpc>
              <a:defRPr sz="4800" cap="all" baseline="0"/>
            </a:lvl1pPr>
          </a:lstStyle>
          <a:p>
            <a:r>
              <a:rPr lang="en-US"/>
              <a:t>Click to edit Master title style</a:t>
            </a:r>
            <a:endParaRPr lang="en-GB"/>
          </a:p>
        </p:txBody>
      </p:sp>
      <p:sp>
        <p:nvSpPr>
          <p:cNvPr id="3" name="Subtitle 2"/>
          <p:cNvSpPr>
            <a:spLocks noGrp="1"/>
          </p:cNvSpPr>
          <p:nvPr>
            <p:ph type="subTitle" idx="1"/>
          </p:nvPr>
        </p:nvSpPr>
        <p:spPr>
          <a:xfrm>
            <a:off x="1866183" y="3976777"/>
            <a:ext cx="8460000" cy="1677837"/>
          </a:xfrm>
        </p:spPr>
        <p:txBody>
          <a:bodyPr/>
          <a:lstStyle>
            <a:lvl1pPr marL="0" indent="0" algn="l">
              <a:lnSpc>
                <a:spcPts val="3000"/>
              </a:lnSpc>
              <a:buNone/>
              <a:defRPr sz="26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14984" cy="685800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p:spPr>
      </p:pic>
    </p:spTree>
    <p:extLst>
      <p:ext uri="{BB962C8B-B14F-4D97-AF65-F5344CB8AC3E}">
        <p14:creationId xmlns:p14="http://schemas.microsoft.com/office/powerpoint/2010/main" val="52776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Strip">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22166" y="1715666"/>
            <a:ext cx="5447642" cy="673851"/>
          </a:xfrm>
        </p:spPr>
        <p:txBody>
          <a:bodyPr anchor="b"/>
          <a:lstStyle>
            <a:lvl1pPr marL="0" indent="0">
              <a:lnSpc>
                <a:spcPts val="2800"/>
              </a:lnSpc>
              <a:spcAft>
                <a:spcPts val="0"/>
              </a:spcAft>
              <a:buNone/>
              <a:defRPr sz="2600" b="1" i="0" cap="all" baseline="0">
                <a:solidFill>
                  <a:schemeClr val="accent2"/>
                </a:solidFill>
                <a:latin typeface="Arial Black" charset="0"/>
                <a:ea typeface="Arial Black" charset="0"/>
                <a:cs typeface="Arial Black"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22165" y="2584800"/>
            <a:ext cx="5447641" cy="3541354"/>
          </a:xfrm>
        </p:spPr>
        <p:txBody>
          <a:bodyPr numCol="2" spcCol="360000"/>
          <a:lstStyle>
            <a:lvl1pPr marL="108000" indent="-108000">
              <a:spcBef>
                <a:spcPts val="900"/>
              </a:spcBef>
              <a:spcAft>
                <a:spcPts val="900"/>
              </a:spcAft>
              <a:buFont typeface="Arial" charset="0"/>
              <a:buChar char="•"/>
              <a:defRPr i="0">
                <a:solidFill>
                  <a:schemeClr val="tx1"/>
                </a:solidFill>
              </a:defRPr>
            </a:lvl1pPr>
            <a:lvl2pPr>
              <a:spcAft>
                <a:spcPts val="900"/>
              </a:spcAf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
        <p:nvSpPr>
          <p:cNvPr id="5" name="Picture Placeholder 4"/>
          <p:cNvSpPr>
            <a:spLocks noGrp="1"/>
          </p:cNvSpPr>
          <p:nvPr>
            <p:ph type="pic" sz="quarter" idx="10"/>
          </p:nvPr>
        </p:nvSpPr>
        <p:spPr>
          <a:xfrm>
            <a:off x="0" y="0"/>
            <a:ext cx="3027872" cy="6858000"/>
          </a:xfrm>
        </p:spPr>
        <p:txBody>
          <a:bodyPr lIns="360000" rIns="360000" anchor="ctr"/>
          <a:lstStyle>
            <a:lvl1pPr marL="0" indent="0" algn="ctr">
              <a:buNone/>
              <a:defRPr/>
            </a:lvl1pPr>
          </a:lstStyle>
          <a:p>
            <a:r>
              <a:rPr lang="en-US"/>
              <a:t>Click icon to add picture</a:t>
            </a:r>
            <a:endParaRPr lang="en-GB"/>
          </a:p>
        </p:txBody>
      </p:sp>
    </p:spTree>
    <p:extLst>
      <p:ext uri="{BB962C8B-B14F-4D97-AF65-F5344CB8AC3E}">
        <p14:creationId xmlns:p14="http://schemas.microsoft.com/office/powerpoint/2010/main" val="1337424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ontent Blu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12015" y="1503598"/>
            <a:ext cx="3993253" cy="1233577"/>
          </a:xfrm>
        </p:spPr>
        <p:txBody>
          <a:bodyPr anchor="b"/>
          <a:lstStyle>
            <a:lvl1pPr>
              <a:defRPr sz="2600" cap="all" baseline="0">
                <a:solidFill>
                  <a:schemeClr val="accent1"/>
                </a:solidFill>
              </a:defRPr>
            </a:lvl1pPr>
          </a:lstStyle>
          <a:p>
            <a:r>
              <a:rPr lang="en-US"/>
              <a:t>Click to edit Master title style</a:t>
            </a:r>
            <a:endParaRPr lang="en-GB"/>
          </a:p>
        </p:txBody>
      </p:sp>
      <p:sp>
        <p:nvSpPr>
          <p:cNvPr id="3" name="Content Placeholder 2"/>
          <p:cNvSpPr>
            <a:spLocks noGrp="1"/>
          </p:cNvSpPr>
          <p:nvPr>
            <p:ph idx="1"/>
          </p:nvPr>
        </p:nvSpPr>
        <p:spPr>
          <a:xfrm>
            <a:off x="7712015" y="2897955"/>
            <a:ext cx="3993253" cy="3571786"/>
          </a:xfrm>
        </p:spPr>
        <p:txBody>
          <a:bodyPr/>
          <a:lstStyle>
            <a:lvl1pPr>
              <a:defRPr sz="1800" i="0"/>
            </a:lvl1pPr>
            <a:lvl2pPr>
              <a:defRPr sz="1800" i="0"/>
            </a:lvl2pPr>
            <a:lvl3pPr>
              <a:defRPr sz="1400" i="0"/>
            </a:lvl3pPr>
            <a:lvl4pPr>
              <a:defRPr sz="1400" i="0"/>
            </a:lvl4pPr>
            <a:lvl5pPr>
              <a:defRPr sz="120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
        <p:nvSpPr>
          <p:cNvPr id="5" name="Picture Placeholder 4"/>
          <p:cNvSpPr>
            <a:spLocks noGrp="1"/>
          </p:cNvSpPr>
          <p:nvPr>
            <p:ph type="pic" sz="quarter" idx="10"/>
          </p:nvPr>
        </p:nvSpPr>
        <p:spPr>
          <a:xfrm>
            <a:off x="-1" y="0"/>
            <a:ext cx="7375525" cy="6858000"/>
          </a:xfrm>
        </p:spPr>
        <p:txBody>
          <a:bodyPr lIns="1440000" rIns="720000" anchor="ctr"/>
          <a:lstStyle>
            <a:lvl1pPr marL="0" indent="0" algn="ctr">
              <a:buNone/>
              <a:defRPr/>
            </a:lvl1pPr>
          </a:lstStyle>
          <a:p>
            <a:r>
              <a:rPr lang="en-US"/>
              <a:t>Click icon to add picture</a:t>
            </a:r>
            <a:endParaRPr lang="en-GB"/>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53600"/>
            <a:ext cx="1014984" cy="5958840"/>
          </a:xfrm>
          <a:prstGeom prst="rect">
            <a:avLst/>
          </a:prstGeom>
        </p:spPr>
      </p:pic>
    </p:spTree>
    <p:extLst>
      <p:ext uri="{BB962C8B-B14F-4D97-AF65-F5344CB8AC3E}">
        <p14:creationId xmlns:p14="http://schemas.microsoft.com/office/powerpoint/2010/main" val="643299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and Content Re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12015" y="1503598"/>
            <a:ext cx="3993253" cy="1233577"/>
          </a:xfrm>
        </p:spPr>
        <p:txBody>
          <a:bodyPr anchor="b"/>
          <a:lstStyle>
            <a:lvl1pPr>
              <a:defRPr sz="2600" cap="all" baseline="0">
                <a:solidFill>
                  <a:schemeClr val="accent2"/>
                </a:solidFill>
              </a:defRPr>
            </a:lvl1pPr>
          </a:lstStyle>
          <a:p>
            <a:r>
              <a:rPr lang="en-US"/>
              <a:t>Click to edit Master title style</a:t>
            </a:r>
            <a:endParaRPr lang="en-GB"/>
          </a:p>
        </p:txBody>
      </p:sp>
      <p:sp>
        <p:nvSpPr>
          <p:cNvPr id="3" name="Content Placeholder 2"/>
          <p:cNvSpPr>
            <a:spLocks noGrp="1"/>
          </p:cNvSpPr>
          <p:nvPr>
            <p:ph idx="1"/>
          </p:nvPr>
        </p:nvSpPr>
        <p:spPr>
          <a:xfrm>
            <a:off x="7712015" y="2897955"/>
            <a:ext cx="3993253" cy="3571786"/>
          </a:xfrm>
        </p:spPr>
        <p:txBody>
          <a:bodyPr/>
          <a:lstStyle>
            <a:lvl1pPr>
              <a:defRPr sz="1800" i="0"/>
            </a:lvl1pPr>
            <a:lvl2pPr>
              <a:defRPr sz="1800" i="0"/>
            </a:lvl2pPr>
            <a:lvl3pPr>
              <a:defRPr sz="1400" i="0"/>
            </a:lvl3pPr>
            <a:lvl4pPr>
              <a:defRPr sz="1400" i="0"/>
            </a:lvl4pPr>
            <a:lvl5pPr>
              <a:defRPr sz="120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
        <p:nvSpPr>
          <p:cNvPr id="5" name="Picture Placeholder 4"/>
          <p:cNvSpPr>
            <a:spLocks noGrp="1"/>
          </p:cNvSpPr>
          <p:nvPr>
            <p:ph type="pic" sz="quarter" idx="10"/>
          </p:nvPr>
        </p:nvSpPr>
        <p:spPr>
          <a:xfrm>
            <a:off x="-1" y="0"/>
            <a:ext cx="7375525" cy="6858000"/>
          </a:xfrm>
        </p:spPr>
        <p:txBody>
          <a:bodyPr lIns="1440000" rIns="720000" anchor="ctr"/>
          <a:lstStyle>
            <a:lvl1pPr marL="0" indent="0" algn="ctr">
              <a:buNone/>
              <a:defRPr/>
            </a:lvl1pPr>
          </a:lstStyle>
          <a:p>
            <a:r>
              <a:rPr lang="en-US"/>
              <a:t>Click icon to add picture</a:t>
            </a:r>
            <a:endParaRPr lang="en-GB"/>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2" y="435600"/>
            <a:ext cx="1014399" cy="5958840"/>
          </a:xfrm>
          <a:prstGeom prst="rect">
            <a:avLst/>
          </a:prstGeom>
        </p:spPr>
      </p:pic>
    </p:spTree>
    <p:extLst>
      <p:ext uri="{BB962C8B-B14F-4D97-AF65-F5344CB8AC3E}">
        <p14:creationId xmlns:p14="http://schemas.microsoft.com/office/powerpoint/2010/main" val="2612596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and Content Gree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12015" y="1503598"/>
            <a:ext cx="3993253" cy="1233577"/>
          </a:xfrm>
        </p:spPr>
        <p:txBody>
          <a:bodyPr anchor="b"/>
          <a:lstStyle>
            <a:lvl1pPr>
              <a:defRPr sz="2600" cap="all" baseline="0">
                <a:solidFill>
                  <a:schemeClr val="accent3"/>
                </a:solidFill>
              </a:defRPr>
            </a:lvl1pPr>
          </a:lstStyle>
          <a:p>
            <a:r>
              <a:rPr lang="en-US"/>
              <a:t>Click to edit Master title style</a:t>
            </a:r>
            <a:endParaRPr lang="en-GB"/>
          </a:p>
        </p:txBody>
      </p:sp>
      <p:sp>
        <p:nvSpPr>
          <p:cNvPr id="3" name="Content Placeholder 2"/>
          <p:cNvSpPr>
            <a:spLocks noGrp="1"/>
          </p:cNvSpPr>
          <p:nvPr>
            <p:ph idx="1"/>
          </p:nvPr>
        </p:nvSpPr>
        <p:spPr>
          <a:xfrm>
            <a:off x="7712015" y="2897955"/>
            <a:ext cx="3993253" cy="3571786"/>
          </a:xfrm>
        </p:spPr>
        <p:txBody>
          <a:bodyPr/>
          <a:lstStyle>
            <a:lvl1pPr>
              <a:defRPr sz="1800" i="0"/>
            </a:lvl1pPr>
            <a:lvl2pPr>
              <a:defRPr sz="1800" i="0"/>
            </a:lvl2pPr>
            <a:lvl3pPr>
              <a:defRPr sz="1400" i="0"/>
            </a:lvl3pPr>
            <a:lvl4pPr>
              <a:defRPr sz="1400" i="0"/>
            </a:lvl4pPr>
            <a:lvl5pPr>
              <a:defRPr sz="120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
        <p:nvSpPr>
          <p:cNvPr id="5" name="Picture Placeholder 4"/>
          <p:cNvSpPr>
            <a:spLocks noGrp="1"/>
          </p:cNvSpPr>
          <p:nvPr>
            <p:ph type="pic" sz="quarter" idx="10"/>
          </p:nvPr>
        </p:nvSpPr>
        <p:spPr>
          <a:xfrm>
            <a:off x="-1" y="0"/>
            <a:ext cx="7375525" cy="6858000"/>
          </a:xfrm>
        </p:spPr>
        <p:txBody>
          <a:bodyPr lIns="1440000" rIns="720000" anchor="ctr"/>
          <a:lstStyle>
            <a:lvl1pPr marL="0" indent="0" algn="ctr">
              <a:buNone/>
              <a:defRPr/>
            </a:lvl1pPr>
          </a:lstStyle>
          <a:p>
            <a:r>
              <a:rPr lang="en-US"/>
              <a:t>Click icon to add picture</a:t>
            </a:r>
            <a:endParaRPr lang="en-GB"/>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53600"/>
            <a:ext cx="981958" cy="5958840"/>
          </a:xfrm>
          <a:prstGeom prst="rect">
            <a:avLst/>
          </a:prstGeom>
        </p:spPr>
      </p:pic>
    </p:spTree>
    <p:extLst>
      <p:ext uri="{BB962C8B-B14F-4D97-AF65-F5344CB8AC3E}">
        <p14:creationId xmlns:p14="http://schemas.microsoft.com/office/powerpoint/2010/main" val="3344700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ngle Image Wav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10440000" y="0"/>
            <a:ext cx="1475117" cy="16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200000" y="3373200"/>
            <a:ext cx="4270075" cy="2812212"/>
          </a:xfrm>
        </p:spPr>
        <p:txBody>
          <a:bodyPr anchor="b"/>
          <a:lstStyle>
            <a:lvl1pPr>
              <a:defRPr sz="5500" b="0" i="1" cap="none" baseline="0">
                <a:solidFill>
                  <a:schemeClr val="bg1"/>
                </a:solidFill>
                <a:latin typeface="Georgia" charset="0"/>
                <a:ea typeface="Georgia" charset="0"/>
                <a:cs typeface="Georgia" charset="0"/>
              </a:defRPr>
            </a:lvl1pPr>
          </a:lstStyle>
          <a:p>
            <a:r>
              <a:rPr lang="en-US"/>
              <a:t>Click to edit Master title style</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4"/>
            <a:stretch>
              <a:fillRect/>
            </a:stretch>
          </a:blipFill>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53600"/>
            <a:ext cx="1014984" cy="5958840"/>
          </a:xfrm>
          <a:prstGeom prst="rect">
            <a:avLst/>
          </a:prstGeom>
        </p:spPr>
      </p:pic>
    </p:spTree>
    <p:extLst>
      <p:ext uri="{BB962C8B-B14F-4D97-AF65-F5344CB8AC3E}">
        <p14:creationId xmlns:p14="http://schemas.microsoft.com/office/powerpoint/2010/main" val="41469795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ngle Image Brick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10440000" y="0"/>
            <a:ext cx="1475117" cy="16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200000" y="3373200"/>
            <a:ext cx="4270075" cy="2812212"/>
          </a:xfrm>
        </p:spPr>
        <p:txBody>
          <a:bodyPr anchor="b"/>
          <a:lstStyle>
            <a:lvl1pPr>
              <a:defRPr sz="5500" b="0" i="1" cap="none" baseline="0">
                <a:solidFill>
                  <a:schemeClr val="bg1"/>
                </a:solidFill>
                <a:latin typeface="Georgia" charset="0"/>
                <a:ea typeface="Georgia" charset="0"/>
                <a:cs typeface="Georgia" charset="0"/>
              </a:defRPr>
            </a:lvl1pPr>
          </a:lstStyle>
          <a:p>
            <a:r>
              <a:rPr lang="en-US"/>
              <a:t>Click to edit Master title style</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4"/>
            <a:stretch>
              <a:fillRect/>
            </a:stretch>
          </a:blipFill>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92" y="435600"/>
            <a:ext cx="1014399" cy="5958840"/>
          </a:xfrm>
          <a:prstGeom prst="rect">
            <a:avLst/>
          </a:prstGeom>
        </p:spPr>
      </p:pic>
    </p:spTree>
    <p:extLst>
      <p:ext uri="{BB962C8B-B14F-4D97-AF65-F5344CB8AC3E}">
        <p14:creationId xmlns:p14="http://schemas.microsoft.com/office/powerpoint/2010/main" val="29716745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ngle Image Hash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10440000" y="0"/>
            <a:ext cx="1475117" cy="16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200000" y="3373200"/>
            <a:ext cx="4270075" cy="2812212"/>
          </a:xfrm>
        </p:spPr>
        <p:txBody>
          <a:bodyPr anchor="b"/>
          <a:lstStyle>
            <a:lvl1pPr>
              <a:defRPr sz="5500" b="0" i="1" cap="none" baseline="0">
                <a:solidFill>
                  <a:schemeClr val="bg1"/>
                </a:solidFill>
                <a:latin typeface="Georgia" charset="0"/>
                <a:ea typeface="Georgia" charset="0"/>
                <a:cs typeface="Georgia" charset="0"/>
              </a:defRPr>
            </a:lvl1pPr>
          </a:lstStyle>
          <a:p>
            <a:r>
              <a:rPr lang="en-US"/>
              <a:t>Click to edit Master title style</a:t>
            </a:r>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4"/>
            <a:stretch>
              <a:fillRect/>
            </a:stretch>
          </a:blipFill>
        </p:spPr>
      </p:pic>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47675"/>
            <a:ext cx="984250" cy="5962650"/>
          </a:xfrm>
          <a:prstGeom prst="rect">
            <a:avLst/>
          </a:prstGeom>
        </p:spPr>
      </p:pic>
    </p:spTree>
    <p:extLst>
      <p:ext uri="{BB962C8B-B14F-4D97-AF65-F5344CB8AC3E}">
        <p14:creationId xmlns:p14="http://schemas.microsoft.com/office/powerpoint/2010/main" val="32708786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6183" y="1930819"/>
            <a:ext cx="8460000" cy="1859502"/>
          </a:xfrm>
        </p:spPr>
        <p:txBody>
          <a:bodyPr anchor="b"/>
          <a:lstStyle>
            <a:lvl1pPr algn="l">
              <a:lnSpc>
                <a:spcPts val="4900"/>
              </a:lnSpc>
              <a:defRPr sz="4800" cap="all" baseline="0"/>
            </a:lvl1pPr>
          </a:lstStyle>
          <a:p>
            <a:r>
              <a:rPr lang="en-US"/>
              <a:t>Click to edit Master title style</a:t>
            </a:r>
            <a:endParaRPr lang="en-GB"/>
          </a:p>
        </p:txBody>
      </p:sp>
      <p:sp>
        <p:nvSpPr>
          <p:cNvPr id="3" name="Subtitle 2"/>
          <p:cNvSpPr>
            <a:spLocks noGrp="1"/>
          </p:cNvSpPr>
          <p:nvPr>
            <p:ph type="subTitle" idx="1"/>
          </p:nvPr>
        </p:nvSpPr>
        <p:spPr>
          <a:xfrm>
            <a:off x="1866183" y="3976777"/>
            <a:ext cx="8460000" cy="1677837"/>
          </a:xfrm>
        </p:spPr>
        <p:txBody>
          <a:bodyPr/>
          <a:lstStyle>
            <a:lvl1pPr marL="0" indent="0" algn="l">
              <a:lnSpc>
                <a:spcPts val="3000"/>
              </a:lnSpc>
              <a:buNone/>
              <a:defRPr sz="26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14984" cy="685800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p:spPr>
      </p:pic>
    </p:spTree>
    <p:extLst>
      <p:ext uri="{BB962C8B-B14F-4D97-AF65-F5344CB8AC3E}">
        <p14:creationId xmlns:p14="http://schemas.microsoft.com/office/powerpoint/2010/main" val="526571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63306" y="1657981"/>
            <a:ext cx="8460000" cy="2154896"/>
          </a:xfrm>
        </p:spPr>
        <p:txBody>
          <a:bodyPr anchor="b"/>
          <a:lstStyle>
            <a:lvl1pPr>
              <a:defRPr sz="5000" b="0" i="1">
                <a:solidFill>
                  <a:schemeClr val="bg1"/>
                </a:solidFill>
                <a:latin typeface="Georgia" charset="0"/>
                <a:ea typeface="Georgia" charset="0"/>
                <a:cs typeface="Georgia" charset="0"/>
              </a:defRPr>
            </a:lvl1pPr>
          </a:lstStyle>
          <a:p>
            <a:r>
              <a:rPr lang="en-US"/>
              <a:t>Click to edit Master title style</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43558" y="445698"/>
            <a:ext cx="1058418" cy="105537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54324"/>
            <a:ext cx="1014984" cy="5958840"/>
          </a:xfrm>
          <a:prstGeom prst="rect">
            <a:avLst/>
          </a:prstGeom>
        </p:spPr>
      </p:pic>
    </p:spTree>
    <p:extLst>
      <p:ext uri="{BB962C8B-B14F-4D97-AF65-F5344CB8AC3E}">
        <p14:creationId xmlns:p14="http://schemas.microsoft.com/office/powerpoint/2010/main" val="572826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Gree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63306" y="1657981"/>
            <a:ext cx="8460000" cy="2154896"/>
          </a:xfrm>
        </p:spPr>
        <p:txBody>
          <a:bodyPr anchor="b"/>
          <a:lstStyle>
            <a:lvl1pPr>
              <a:defRPr sz="5000" b="0" i="1">
                <a:solidFill>
                  <a:schemeClr val="bg1"/>
                </a:solidFill>
                <a:latin typeface="Georgia" charset="0"/>
                <a:ea typeface="Georgia" charset="0"/>
                <a:cs typeface="Georgia" charset="0"/>
              </a:defRPr>
            </a:lvl1pPr>
          </a:lstStyle>
          <a:p>
            <a:r>
              <a:rPr lang="en-US"/>
              <a:t>Click to edit Master title style</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43558" y="445698"/>
            <a:ext cx="1058418" cy="105537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7675"/>
            <a:ext cx="984250" cy="596265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63306" y="1657981"/>
            <a:ext cx="8460000" cy="2154896"/>
          </a:xfrm>
        </p:spPr>
        <p:txBody>
          <a:bodyPr anchor="b"/>
          <a:lstStyle>
            <a:lvl1pPr>
              <a:defRPr sz="5000" b="0" i="1">
                <a:solidFill>
                  <a:schemeClr val="bg1"/>
                </a:solidFill>
                <a:latin typeface="Georgia" charset="0"/>
                <a:ea typeface="Georgia" charset="0"/>
                <a:cs typeface="Georgia" charset="0"/>
              </a:defRPr>
            </a:lvl1pPr>
          </a:lstStyle>
          <a:p>
            <a:r>
              <a:rPr lang="en-US"/>
              <a:t>Click to edit Master title style</a:t>
            </a: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43558" y="445698"/>
            <a:ext cx="1058418" cy="105537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54324"/>
            <a:ext cx="1014984" cy="5958840"/>
          </a:xfrm>
          <a:prstGeom prst="rect">
            <a:avLst/>
          </a:prstGeom>
        </p:spPr>
      </p:pic>
    </p:spTree>
    <p:extLst>
      <p:ext uri="{BB962C8B-B14F-4D97-AF65-F5344CB8AC3E}">
        <p14:creationId xmlns:p14="http://schemas.microsoft.com/office/powerpoint/2010/main" val="18792677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Re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63306" y="1657981"/>
            <a:ext cx="8460000" cy="2154896"/>
          </a:xfrm>
        </p:spPr>
        <p:txBody>
          <a:bodyPr anchor="b"/>
          <a:lstStyle>
            <a:lvl1pPr>
              <a:defRPr sz="5000" b="0" i="1">
                <a:solidFill>
                  <a:schemeClr val="bg1"/>
                </a:solidFill>
                <a:latin typeface="Georgia" charset="0"/>
                <a:ea typeface="Georgia" charset="0"/>
                <a:cs typeface="Georgia" charset="0"/>
              </a:defRPr>
            </a:lvl1pPr>
          </a:lstStyle>
          <a:p>
            <a:r>
              <a:rPr lang="en-US"/>
              <a:t>Click to edit Master title style</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43558" y="445698"/>
            <a:ext cx="1058418" cy="105537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2" y="437072"/>
            <a:ext cx="1014399" cy="5958840"/>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38423" y="1155939"/>
            <a:ext cx="5472000" cy="1233577"/>
          </a:xfrm>
        </p:spPr>
        <p:txBody>
          <a:bodyPr anchor="b"/>
          <a:lstStyle>
            <a:lvl1pPr>
              <a:defRPr sz="2600" cap="all" baseline="0">
                <a:solidFill>
                  <a:schemeClr val="accent3"/>
                </a:solidFill>
              </a:defRPr>
            </a:lvl1pPr>
          </a:lstStyle>
          <a:p>
            <a:r>
              <a:rPr lang="en-US"/>
              <a:t>Click to edit Master title style</a:t>
            </a:r>
            <a:endParaRPr lang="en-GB"/>
          </a:p>
        </p:txBody>
      </p:sp>
      <p:sp>
        <p:nvSpPr>
          <p:cNvPr id="3" name="Content Placeholder 2"/>
          <p:cNvSpPr>
            <a:spLocks noGrp="1"/>
          </p:cNvSpPr>
          <p:nvPr>
            <p:ph idx="1"/>
          </p:nvPr>
        </p:nvSpPr>
        <p:spPr>
          <a:xfrm>
            <a:off x="3338423" y="2584800"/>
            <a:ext cx="5472000" cy="3571786"/>
          </a:xfrm>
        </p:spPr>
        <p:txBody>
          <a:bodyPr/>
          <a:lstStyle>
            <a:lvl1pPr>
              <a:defRPr sz="1800" i="0"/>
            </a:lvl1pPr>
            <a:lvl2pPr>
              <a:defRPr sz="1800" i="0"/>
            </a:lvl2pPr>
            <a:lvl3pPr>
              <a:defRPr sz="1400" i="0"/>
            </a:lvl3pPr>
            <a:lvl4pPr>
              <a:defRPr sz="1400" i="0"/>
            </a:lvl4pPr>
            <a:lvl5pPr>
              <a:defRPr sz="120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14984" cy="6858000"/>
          </a:xfrm>
          <a:prstGeom prst="rect">
            <a:avLst/>
          </a:prstGeom>
          <a:blipFill>
            <a:blip r:embed="rId3"/>
            <a:stretch>
              <a:fillRect/>
            </a:stretch>
          </a:blipFill>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Tree>
    <p:extLst>
      <p:ext uri="{BB962C8B-B14F-4D97-AF65-F5344CB8AC3E}">
        <p14:creationId xmlns:p14="http://schemas.microsoft.com/office/powerpoint/2010/main" val="311545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Blocks">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3691" y="1715666"/>
            <a:ext cx="4068000" cy="1027531"/>
          </a:xfrm>
        </p:spPr>
        <p:txBody>
          <a:bodyPr anchor="b"/>
          <a:lstStyle>
            <a:lvl1pPr marL="0" indent="0">
              <a:lnSpc>
                <a:spcPts val="2800"/>
              </a:lnSpc>
              <a:spcAft>
                <a:spcPts val="0"/>
              </a:spcAft>
              <a:buNone/>
              <a:defRPr sz="2600" b="1" i="0" cap="all" baseline="0">
                <a:solidFill>
                  <a:schemeClr val="accent1"/>
                </a:solidFill>
                <a:latin typeface="Arial Black" charset="0"/>
                <a:ea typeface="Arial Black" charset="0"/>
                <a:cs typeface="Arial Black"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17807" y="2894884"/>
            <a:ext cx="4073884" cy="32947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256800" y="1715666"/>
            <a:ext cx="4068000" cy="1027531"/>
          </a:xfrm>
        </p:spPr>
        <p:txBody>
          <a:bodyPr anchor="b"/>
          <a:lstStyle>
            <a:lvl1pPr marL="0" indent="0">
              <a:lnSpc>
                <a:spcPts val="2800"/>
              </a:lnSpc>
              <a:spcAft>
                <a:spcPts val="0"/>
              </a:spcAft>
              <a:buNone/>
              <a:defRPr sz="2600" b="1" i="0" cap="all" baseline="0">
                <a:solidFill>
                  <a:schemeClr val="accent1"/>
                </a:solidFill>
                <a:latin typeface="Arial Black" charset="0"/>
                <a:ea typeface="Arial Black" charset="0"/>
                <a:cs typeface="Arial Black"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56800" y="2894883"/>
            <a:ext cx="4068000" cy="32947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14984" cy="6858000"/>
          </a:xfrm>
          <a:prstGeom prst="rect">
            <a:avLst/>
          </a:prstGeom>
          <a:blipFill>
            <a:blip r:embed="rId3"/>
            <a:stretch>
              <a:fillRect/>
            </a:stretch>
          </a:blipFill>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s Subheads">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17808" y="1715666"/>
            <a:ext cx="8352000" cy="673851"/>
          </a:xfrm>
        </p:spPr>
        <p:txBody>
          <a:bodyPr anchor="b"/>
          <a:lstStyle>
            <a:lvl1pPr marL="0" indent="0">
              <a:lnSpc>
                <a:spcPts val="2800"/>
              </a:lnSpc>
              <a:spcAft>
                <a:spcPts val="0"/>
              </a:spcAft>
              <a:buNone/>
              <a:defRPr sz="2600" b="1" i="0" cap="all" baseline="0">
                <a:solidFill>
                  <a:schemeClr val="accent1"/>
                </a:solidFill>
                <a:latin typeface="Arial Black" charset="0"/>
                <a:ea typeface="Arial Black" charset="0"/>
                <a:cs typeface="Arial Black"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17807" y="2584800"/>
            <a:ext cx="8352000" cy="3541354"/>
          </a:xfrm>
        </p:spPr>
        <p:txBody>
          <a:bodyPr numCol="3" spcCol="360000"/>
          <a:lstStyle>
            <a:lvl1pPr marL="0" indent="0">
              <a:spcBef>
                <a:spcPts val="900"/>
              </a:spcBef>
              <a:spcAft>
                <a:spcPts val="900"/>
              </a:spcAft>
              <a:buNone/>
              <a:defRPr i="1">
                <a:solidFill>
                  <a:schemeClr val="accent1"/>
                </a:solidFill>
              </a:defRPr>
            </a:lvl1pPr>
            <a:lvl2pPr>
              <a:spcAft>
                <a:spcPts val="900"/>
              </a:spcAf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14984" cy="6858000"/>
          </a:xfrm>
          <a:prstGeom prst="rect">
            <a:avLst/>
          </a:prstGeom>
          <a:blipFill>
            <a:blip r:embed="rId3"/>
            <a:stretch>
              <a:fillRect/>
            </a:stretch>
          </a:blipFill>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lumns Bullets">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17808" y="1715666"/>
            <a:ext cx="8352000" cy="673851"/>
          </a:xfrm>
        </p:spPr>
        <p:txBody>
          <a:bodyPr anchor="b"/>
          <a:lstStyle>
            <a:lvl1pPr marL="0" indent="0">
              <a:lnSpc>
                <a:spcPts val="2800"/>
              </a:lnSpc>
              <a:spcAft>
                <a:spcPts val="0"/>
              </a:spcAft>
              <a:buNone/>
              <a:defRPr sz="2600" b="1" i="0" cap="all" baseline="0">
                <a:solidFill>
                  <a:schemeClr val="accent2"/>
                </a:solidFill>
                <a:latin typeface="Arial Black" charset="0"/>
                <a:ea typeface="Arial Black" charset="0"/>
                <a:cs typeface="Arial Black"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17807" y="2584800"/>
            <a:ext cx="8352000" cy="3541354"/>
          </a:xfrm>
        </p:spPr>
        <p:txBody>
          <a:bodyPr numCol="3" spcCol="360000"/>
          <a:lstStyle>
            <a:lvl1pPr marL="108000" indent="-108000">
              <a:spcBef>
                <a:spcPts val="900"/>
              </a:spcBef>
              <a:spcAft>
                <a:spcPts val="900"/>
              </a:spcAft>
              <a:buFont typeface="Arial" charset="0"/>
              <a:buChar char="•"/>
              <a:defRPr i="0">
                <a:solidFill>
                  <a:schemeClr val="tx1"/>
                </a:solidFill>
              </a:defRPr>
            </a:lvl1pPr>
            <a:lvl2pPr>
              <a:spcAft>
                <a:spcPts val="900"/>
              </a:spcAf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14984" cy="6858000"/>
          </a:xfrm>
          <a:prstGeom prst="rect">
            <a:avLst/>
          </a:prstGeom>
          <a:blipFill>
            <a:blip r:embed="rId3"/>
            <a:stretch>
              <a:fillRect/>
            </a:stretch>
          </a:blipFill>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atem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87600" y="2764800"/>
            <a:ext cx="8962845" cy="1325563"/>
          </a:xfrm>
        </p:spPr>
        <p:txBody>
          <a:bodyPr/>
          <a:lstStyle>
            <a:lvl1pPr algn="ctr">
              <a:defRPr sz="11400" b="0" i="1">
                <a:solidFill>
                  <a:schemeClr val="accent1"/>
                </a:solidFill>
                <a:latin typeface="Georgia" charset="0"/>
                <a:ea typeface="Georgia" charset="0"/>
                <a:cs typeface="Georgia" charset="0"/>
              </a:defRPr>
            </a:lvl1pPr>
          </a:lstStyle>
          <a:p>
            <a:r>
              <a:rPr lang="en-US"/>
              <a:t>Click to edit Master title style</a:t>
            </a:r>
            <a:endParaRPr lang="en-GB"/>
          </a:p>
        </p:txBody>
      </p:sp>
      <p:sp>
        <p:nvSpPr>
          <p:cNvPr id="3" name="Text Placeholder 2"/>
          <p:cNvSpPr>
            <a:spLocks noGrp="1"/>
          </p:cNvSpPr>
          <p:nvPr>
            <p:ph type="body" idx="1"/>
          </p:nvPr>
        </p:nvSpPr>
        <p:spPr>
          <a:xfrm>
            <a:off x="3517200" y="1602000"/>
            <a:ext cx="5157787" cy="823912"/>
          </a:xfrm>
        </p:spPr>
        <p:txBody>
          <a:bodyPr anchor="b"/>
          <a:lstStyle>
            <a:lvl1pPr marL="0" indent="0" algn="ctr">
              <a:lnSpc>
                <a:spcPts val="2600"/>
              </a:lnSpc>
              <a:spcAft>
                <a:spcPts val="0"/>
              </a:spcAft>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3517200" y="4474800"/>
            <a:ext cx="5157787" cy="823912"/>
          </a:xfrm>
        </p:spPr>
        <p:txBody>
          <a:bodyPr anchor="t"/>
          <a:lstStyle>
            <a:lvl1pPr marL="0" indent="0" algn="ctr">
              <a:lnSpc>
                <a:spcPts val="2600"/>
              </a:lnSpc>
              <a:spcAft>
                <a:spcPts val="0"/>
              </a:spcAft>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14984" cy="6858000"/>
          </a:xfrm>
          <a:prstGeom prst="rect">
            <a:avLst/>
          </a:prstGeom>
          <a:blipFill>
            <a:blip r:embed="rId3"/>
            <a:stretch>
              <a:fillRect/>
            </a:stretch>
          </a:blipFill>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Strip">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22166" y="1715666"/>
            <a:ext cx="5447642" cy="673851"/>
          </a:xfrm>
        </p:spPr>
        <p:txBody>
          <a:bodyPr anchor="b"/>
          <a:lstStyle>
            <a:lvl1pPr marL="0" indent="0">
              <a:lnSpc>
                <a:spcPts val="2800"/>
              </a:lnSpc>
              <a:spcAft>
                <a:spcPts val="0"/>
              </a:spcAft>
              <a:buNone/>
              <a:defRPr sz="2600" b="1" i="0" cap="all" baseline="0">
                <a:solidFill>
                  <a:schemeClr val="accent2"/>
                </a:solidFill>
                <a:latin typeface="Arial Black" charset="0"/>
                <a:ea typeface="Arial Black" charset="0"/>
                <a:cs typeface="Arial Black"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822165" y="2584800"/>
            <a:ext cx="5447641" cy="3541354"/>
          </a:xfrm>
        </p:spPr>
        <p:txBody>
          <a:bodyPr numCol="2" spcCol="360000"/>
          <a:lstStyle>
            <a:lvl1pPr marL="108000" indent="-108000">
              <a:spcBef>
                <a:spcPts val="900"/>
              </a:spcBef>
              <a:spcAft>
                <a:spcPts val="900"/>
              </a:spcAft>
              <a:buFont typeface="Arial" charset="0"/>
              <a:buChar char="•"/>
              <a:defRPr i="0">
                <a:solidFill>
                  <a:schemeClr val="tx1"/>
                </a:solidFill>
              </a:defRPr>
            </a:lvl1pPr>
            <a:lvl2pPr>
              <a:spcAft>
                <a:spcPts val="900"/>
              </a:spcAf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
        <p:nvSpPr>
          <p:cNvPr id="5" name="Picture Placeholder 4"/>
          <p:cNvSpPr>
            <a:spLocks noGrp="1"/>
          </p:cNvSpPr>
          <p:nvPr>
            <p:ph type="pic" sz="quarter" idx="10"/>
          </p:nvPr>
        </p:nvSpPr>
        <p:spPr>
          <a:xfrm>
            <a:off x="0" y="0"/>
            <a:ext cx="3027872" cy="6858000"/>
          </a:xfrm>
        </p:spPr>
        <p:txBody>
          <a:bodyPr lIns="360000" rIns="360000" anchor="ctr"/>
          <a:lstStyle>
            <a:lvl1pPr marL="0" indent="0" algn="ctr">
              <a:buNone/>
              <a:defRPr/>
            </a:lvl1pPr>
          </a:lstStyle>
          <a:p>
            <a:r>
              <a:rPr lang="en-US"/>
              <a:t>Click icon to add picture</a:t>
            </a: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 and Content Blu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12015" y="1503598"/>
            <a:ext cx="3993253" cy="1233577"/>
          </a:xfrm>
        </p:spPr>
        <p:txBody>
          <a:bodyPr anchor="b"/>
          <a:lstStyle>
            <a:lvl1pPr>
              <a:defRPr sz="2600" cap="all" baseline="0">
                <a:solidFill>
                  <a:schemeClr val="accent1"/>
                </a:solidFill>
              </a:defRPr>
            </a:lvl1pPr>
          </a:lstStyle>
          <a:p>
            <a:r>
              <a:rPr lang="en-US"/>
              <a:t>Click to edit Master title style</a:t>
            </a:r>
            <a:endParaRPr lang="en-GB"/>
          </a:p>
        </p:txBody>
      </p:sp>
      <p:sp>
        <p:nvSpPr>
          <p:cNvPr id="3" name="Content Placeholder 2"/>
          <p:cNvSpPr>
            <a:spLocks noGrp="1"/>
          </p:cNvSpPr>
          <p:nvPr>
            <p:ph idx="1"/>
          </p:nvPr>
        </p:nvSpPr>
        <p:spPr>
          <a:xfrm>
            <a:off x="7712015" y="2897955"/>
            <a:ext cx="3993253" cy="3571786"/>
          </a:xfrm>
        </p:spPr>
        <p:txBody>
          <a:bodyPr/>
          <a:lstStyle>
            <a:lvl1pPr>
              <a:defRPr sz="1800" i="0"/>
            </a:lvl1pPr>
            <a:lvl2pPr>
              <a:defRPr sz="1800" i="0"/>
            </a:lvl2pPr>
            <a:lvl3pPr>
              <a:defRPr sz="1400" i="0"/>
            </a:lvl3pPr>
            <a:lvl4pPr>
              <a:defRPr sz="1400" i="0"/>
            </a:lvl4pPr>
            <a:lvl5pPr>
              <a:defRPr sz="120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
        <p:nvSpPr>
          <p:cNvPr id="5" name="Picture Placeholder 4"/>
          <p:cNvSpPr>
            <a:spLocks noGrp="1"/>
          </p:cNvSpPr>
          <p:nvPr>
            <p:ph type="pic" sz="quarter" idx="10"/>
          </p:nvPr>
        </p:nvSpPr>
        <p:spPr>
          <a:xfrm>
            <a:off x="-1" y="0"/>
            <a:ext cx="7375525" cy="6858000"/>
          </a:xfrm>
        </p:spPr>
        <p:txBody>
          <a:bodyPr lIns="1440000" rIns="720000" anchor="ctr"/>
          <a:lstStyle>
            <a:lvl1pPr marL="0" indent="0" algn="ctr">
              <a:buNone/>
              <a:defRPr/>
            </a:lvl1pPr>
          </a:lstStyle>
          <a:p>
            <a:r>
              <a:rPr lang="en-US"/>
              <a:t>Click icon to add picture</a:t>
            </a:r>
            <a:endParaRPr lang="en-GB"/>
          </a:p>
        </p:txBody>
      </p:sp>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53600"/>
            <a:ext cx="1014984" cy="5958840"/>
          </a:xfrm>
          <a:prstGeom prst="rect">
            <a:avLst/>
          </a:pr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and Content Re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12015" y="1503598"/>
            <a:ext cx="3993253" cy="1233577"/>
          </a:xfrm>
        </p:spPr>
        <p:txBody>
          <a:bodyPr anchor="b"/>
          <a:lstStyle>
            <a:lvl1pPr>
              <a:defRPr sz="2600" cap="all" baseline="0">
                <a:solidFill>
                  <a:schemeClr val="accent2"/>
                </a:solidFill>
              </a:defRPr>
            </a:lvl1pPr>
          </a:lstStyle>
          <a:p>
            <a:r>
              <a:rPr lang="en-US"/>
              <a:t>Click to edit Master title style</a:t>
            </a:r>
            <a:endParaRPr lang="en-GB"/>
          </a:p>
        </p:txBody>
      </p:sp>
      <p:sp>
        <p:nvSpPr>
          <p:cNvPr id="3" name="Content Placeholder 2"/>
          <p:cNvSpPr>
            <a:spLocks noGrp="1"/>
          </p:cNvSpPr>
          <p:nvPr>
            <p:ph idx="1"/>
          </p:nvPr>
        </p:nvSpPr>
        <p:spPr>
          <a:xfrm>
            <a:off x="7712015" y="2897955"/>
            <a:ext cx="3993253" cy="3571786"/>
          </a:xfrm>
        </p:spPr>
        <p:txBody>
          <a:bodyPr/>
          <a:lstStyle>
            <a:lvl1pPr>
              <a:defRPr sz="1800" i="0"/>
            </a:lvl1pPr>
            <a:lvl2pPr>
              <a:defRPr sz="1800" i="0"/>
            </a:lvl2pPr>
            <a:lvl3pPr>
              <a:defRPr sz="1400" i="0"/>
            </a:lvl3pPr>
            <a:lvl4pPr>
              <a:defRPr sz="1400" i="0"/>
            </a:lvl4pPr>
            <a:lvl5pPr>
              <a:defRPr sz="120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
        <p:nvSpPr>
          <p:cNvPr id="5" name="Picture Placeholder 4"/>
          <p:cNvSpPr>
            <a:spLocks noGrp="1"/>
          </p:cNvSpPr>
          <p:nvPr>
            <p:ph type="pic" sz="quarter" idx="10"/>
          </p:nvPr>
        </p:nvSpPr>
        <p:spPr>
          <a:xfrm>
            <a:off x="-1" y="0"/>
            <a:ext cx="7375525" cy="6858000"/>
          </a:xfrm>
        </p:spPr>
        <p:txBody>
          <a:bodyPr lIns="1440000" rIns="720000" anchor="ctr"/>
          <a:lstStyle>
            <a:lvl1pPr marL="0" indent="0" algn="ctr">
              <a:buNone/>
              <a:defRPr/>
            </a:lvl1pPr>
          </a:lstStyle>
          <a:p>
            <a:r>
              <a:rPr lang="en-US"/>
              <a:t>Click icon to add picture</a:t>
            </a:r>
            <a:endParaRPr lang="en-GB"/>
          </a:p>
        </p:txBody>
      </p:sp>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92" y="435600"/>
            <a:ext cx="1014399" cy="5958840"/>
          </a:xfrm>
          <a:prstGeom prst="rect">
            <a:avLst/>
          </a:pr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and Content Gree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12015" y="1503598"/>
            <a:ext cx="3993253" cy="1233577"/>
          </a:xfrm>
        </p:spPr>
        <p:txBody>
          <a:bodyPr anchor="b"/>
          <a:lstStyle>
            <a:lvl1pPr>
              <a:defRPr sz="2600" cap="all" baseline="0">
                <a:solidFill>
                  <a:schemeClr val="accent3"/>
                </a:solidFill>
              </a:defRPr>
            </a:lvl1pPr>
          </a:lstStyle>
          <a:p>
            <a:r>
              <a:rPr lang="en-US"/>
              <a:t>Click to edit Master title style</a:t>
            </a:r>
            <a:endParaRPr lang="en-GB"/>
          </a:p>
        </p:txBody>
      </p:sp>
      <p:sp>
        <p:nvSpPr>
          <p:cNvPr id="3" name="Content Placeholder 2"/>
          <p:cNvSpPr>
            <a:spLocks noGrp="1"/>
          </p:cNvSpPr>
          <p:nvPr>
            <p:ph idx="1"/>
          </p:nvPr>
        </p:nvSpPr>
        <p:spPr>
          <a:xfrm>
            <a:off x="7712015" y="2897955"/>
            <a:ext cx="3993253" cy="3571786"/>
          </a:xfrm>
        </p:spPr>
        <p:txBody>
          <a:bodyPr/>
          <a:lstStyle>
            <a:lvl1pPr>
              <a:defRPr sz="1800" i="0"/>
            </a:lvl1pPr>
            <a:lvl2pPr>
              <a:defRPr sz="1800" i="0"/>
            </a:lvl2pPr>
            <a:lvl3pPr>
              <a:defRPr sz="1400" i="0"/>
            </a:lvl3pPr>
            <a:lvl4pPr>
              <a:defRPr sz="1400" i="0"/>
            </a:lvl4pPr>
            <a:lvl5pPr>
              <a:defRPr sz="120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
        <p:nvSpPr>
          <p:cNvPr id="5" name="Picture Placeholder 4"/>
          <p:cNvSpPr>
            <a:spLocks noGrp="1"/>
          </p:cNvSpPr>
          <p:nvPr>
            <p:ph type="pic" sz="quarter" idx="10"/>
          </p:nvPr>
        </p:nvSpPr>
        <p:spPr>
          <a:xfrm>
            <a:off x="-1" y="0"/>
            <a:ext cx="7375525" cy="6858000"/>
          </a:xfrm>
        </p:spPr>
        <p:txBody>
          <a:bodyPr lIns="1440000" rIns="720000" anchor="ctr"/>
          <a:lstStyle>
            <a:lvl1pPr marL="0" indent="0" algn="ctr">
              <a:buNone/>
              <a:defRPr/>
            </a:lvl1pPr>
          </a:lstStyle>
          <a:p>
            <a:r>
              <a:rPr lang="en-US"/>
              <a:t>Click icon to add picture</a:t>
            </a:r>
            <a:endParaRPr lang="en-GB"/>
          </a:p>
        </p:txBody>
      </p:sp>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53600"/>
            <a:ext cx="981958" cy="595884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Green">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63306" y="1657981"/>
            <a:ext cx="8460000" cy="2154896"/>
          </a:xfrm>
        </p:spPr>
        <p:txBody>
          <a:bodyPr anchor="b"/>
          <a:lstStyle>
            <a:lvl1pPr>
              <a:defRPr sz="5000" b="0" i="1">
                <a:solidFill>
                  <a:schemeClr val="bg1"/>
                </a:solidFill>
                <a:latin typeface="Georgia" charset="0"/>
                <a:ea typeface="Georgia" charset="0"/>
                <a:cs typeface="Georgia" charset="0"/>
              </a:defRPr>
            </a:lvl1pPr>
          </a:lstStyle>
          <a:p>
            <a:r>
              <a:rPr lang="en-US"/>
              <a:t>Click to edit Master title style</a:t>
            </a: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43558" y="445698"/>
            <a:ext cx="1058418" cy="105537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7675"/>
            <a:ext cx="984250" cy="5962650"/>
          </a:xfrm>
          <a:prstGeom prst="rect">
            <a:avLst/>
          </a:prstGeom>
        </p:spPr>
      </p:pic>
    </p:spTree>
    <p:extLst>
      <p:ext uri="{BB962C8B-B14F-4D97-AF65-F5344CB8AC3E}">
        <p14:creationId xmlns:p14="http://schemas.microsoft.com/office/powerpoint/2010/main" val="20988284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ngle Image Wav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10440000" y="0"/>
            <a:ext cx="1475117" cy="16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200000" y="3373200"/>
            <a:ext cx="4270075" cy="2812212"/>
          </a:xfrm>
        </p:spPr>
        <p:txBody>
          <a:bodyPr anchor="b"/>
          <a:lstStyle>
            <a:lvl1pPr>
              <a:defRPr sz="5500" b="0" i="1" cap="none" baseline="0">
                <a:solidFill>
                  <a:schemeClr val="bg1"/>
                </a:solidFill>
                <a:latin typeface="Georgia" charset="0"/>
                <a:ea typeface="Georgia" charset="0"/>
                <a:cs typeface="Georgia" charset="0"/>
              </a:defRPr>
            </a:lvl1pPr>
          </a:lstStyle>
          <a:p>
            <a:r>
              <a:rPr lang="en-US"/>
              <a:t>Click to edit Master title style</a:t>
            </a:r>
            <a:endParaRPr lang="en-GB"/>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4"/>
            <a:stretch>
              <a:fillRect/>
            </a:stretch>
          </a:blipFill>
        </p:spPr>
      </p:pic>
      <p:pic>
        <p:nvPicPr>
          <p:cNvPr id="6" name="Picture 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53600"/>
            <a:ext cx="1014984" cy="5958840"/>
          </a:xfrm>
          <a:prstGeom prst="rect">
            <a:avLst/>
          </a:pr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ngle Image Brick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10440000" y="0"/>
            <a:ext cx="1475117" cy="16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200000" y="3373200"/>
            <a:ext cx="4270075" cy="2812212"/>
          </a:xfrm>
        </p:spPr>
        <p:txBody>
          <a:bodyPr anchor="b"/>
          <a:lstStyle>
            <a:lvl1pPr>
              <a:defRPr sz="5500" b="0" i="1" cap="none" baseline="0">
                <a:solidFill>
                  <a:schemeClr val="bg1"/>
                </a:solidFill>
                <a:latin typeface="Georgia" charset="0"/>
                <a:ea typeface="Georgia" charset="0"/>
                <a:cs typeface="Georgia" charset="0"/>
              </a:defRPr>
            </a:lvl1pPr>
          </a:lstStyle>
          <a:p>
            <a:r>
              <a:rPr lang="en-US"/>
              <a:t>Click to edit Master title style</a:t>
            </a:r>
            <a:endParaRPr lang="en-GB"/>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4"/>
            <a:stretch>
              <a:fillRect/>
            </a:stretch>
          </a:blipFill>
        </p:spPr>
      </p:pic>
      <p:pic>
        <p:nvPicPr>
          <p:cNvPr id="6" name="Picture 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2" y="435600"/>
            <a:ext cx="1014399" cy="5958840"/>
          </a:xfrm>
          <a:prstGeom prst="rect">
            <a:avLst/>
          </a:pr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ngle Image Hash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10440000" y="0"/>
            <a:ext cx="1475117" cy="169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7200000" y="3373200"/>
            <a:ext cx="4270075" cy="2812212"/>
          </a:xfrm>
        </p:spPr>
        <p:txBody>
          <a:bodyPr anchor="b"/>
          <a:lstStyle>
            <a:lvl1pPr>
              <a:defRPr sz="5500" b="0" i="1" cap="none" baseline="0">
                <a:solidFill>
                  <a:schemeClr val="bg1"/>
                </a:solidFill>
                <a:latin typeface="Georgia" charset="0"/>
                <a:ea typeface="Georgia" charset="0"/>
                <a:cs typeface="Georgia" charset="0"/>
              </a:defRPr>
            </a:lvl1pPr>
          </a:lstStyle>
          <a:p>
            <a:r>
              <a:rPr lang="en-US"/>
              <a:t>Click to edit Master title style</a:t>
            </a:r>
            <a:endParaRPr lang="en-GB"/>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4"/>
            <a:stretch>
              <a:fillRect/>
            </a:stretch>
          </a:blipFill>
        </p:spPr>
      </p:pic>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47675"/>
            <a:ext cx="984250" cy="5962650"/>
          </a:xfrm>
          <a:prstGeom prst="rect">
            <a:avLst/>
          </a:pr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31F78D-B0B8-BA2F-8515-B789913AB41F}"/>
              </a:ext>
            </a:extLst>
          </p:cNvPr>
          <p:cNvSpPr>
            <a:spLocks noGrp="1"/>
          </p:cNvSpPr>
          <p:nvPr>
            <p:ph type="dt" sz="half" idx="10"/>
          </p:nvPr>
        </p:nvSpPr>
        <p:spPr/>
        <p:txBody>
          <a:bodyPr/>
          <a:lstStyle/>
          <a:p>
            <a:fld id="{2F5D0DBF-2C34-4EF4-8656-500360EE1649}" type="datetimeFigureOut">
              <a:rPr lang="en-GB" smtClean="0"/>
              <a:t>23/08/2026</a:t>
            </a:fld>
            <a:endParaRPr lang="en-GB"/>
          </a:p>
        </p:txBody>
      </p:sp>
      <p:sp>
        <p:nvSpPr>
          <p:cNvPr id="3" name="Footer Placeholder 2">
            <a:extLst>
              <a:ext uri="{FF2B5EF4-FFF2-40B4-BE49-F238E27FC236}">
                <a16:creationId xmlns:a16="http://schemas.microsoft.com/office/drawing/2014/main" id="{FF730BC4-B3AB-463C-3768-A139E7A4535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BAF4397-406F-B7A9-4CD4-244F8968FF59}"/>
              </a:ext>
            </a:extLst>
          </p:cNvPr>
          <p:cNvSpPr>
            <a:spLocks noGrp="1"/>
          </p:cNvSpPr>
          <p:nvPr>
            <p:ph type="sldNum" sz="quarter" idx="12"/>
          </p:nvPr>
        </p:nvSpPr>
        <p:spPr/>
        <p:txBody>
          <a:bodyPr/>
          <a:lstStyle/>
          <a:p>
            <a:fld id="{87ACD171-B06D-4FC2-8CFF-8363247BF5AC}" type="slidenum">
              <a:rPr lang="en-GB" smtClean="0"/>
              <a:t>‹#›</a:t>
            </a:fld>
            <a:endParaRPr lang="en-GB"/>
          </a:p>
        </p:txBody>
      </p:sp>
    </p:spTree>
    <p:extLst>
      <p:ext uri="{BB962C8B-B14F-4D97-AF65-F5344CB8AC3E}">
        <p14:creationId xmlns:p14="http://schemas.microsoft.com/office/powerpoint/2010/main" val="21817313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8768E-7695-18A1-E813-1F7FAE6F783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C58DB5-E3B3-DCB2-F12D-E8A66692DE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C09F449-55F0-399E-C891-3EF58CD5A8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82876EA-FE81-3702-7F23-B1BA0AF37C55}"/>
              </a:ext>
            </a:extLst>
          </p:cNvPr>
          <p:cNvSpPr>
            <a:spLocks noGrp="1"/>
          </p:cNvSpPr>
          <p:nvPr>
            <p:ph type="dt" sz="half" idx="10"/>
          </p:nvPr>
        </p:nvSpPr>
        <p:spPr/>
        <p:txBody>
          <a:bodyPr/>
          <a:lstStyle/>
          <a:p>
            <a:fld id="{A2790107-9745-4CC8-866A-D53F944F9534}" type="datetimeFigureOut">
              <a:rPr lang="en-GB" smtClean="0"/>
              <a:t>23/08/2026</a:t>
            </a:fld>
            <a:endParaRPr lang="en-GB"/>
          </a:p>
        </p:txBody>
      </p:sp>
      <p:sp>
        <p:nvSpPr>
          <p:cNvPr id="6" name="Footer Placeholder 5">
            <a:extLst>
              <a:ext uri="{FF2B5EF4-FFF2-40B4-BE49-F238E27FC236}">
                <a16:creationId xmlns:a16="http://schemas.microsoft.com/office/drawing/2014/main" id="{7F4F8D8B-36CB-B0C7-A410-B63FD4CCAE1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BA971B-5810-7AA9-926D-9874B4AEC6AF}"/>
              </a:ext>
            </a:extLst>
          </p:cNvPr>
          <p:cNvSpPr>
            <a:spLocks noGrp="1"/>
          </p:cNvSpPr>
          <p:nvPr>
            <p:ph type="sldNum" sz="quarter" idx="12"/>
          </p:nvPr>
        </p:nvSpPr>
        <p:spPr/>
        <p:txBody>
          <a:bodyPr/>
          <a:lstStyle/>
          <a:p>
            <a:fld id="{6CA77118-7907-4398-A324-A78584A4EF3E}" type="slidenum">
              <a:rPr lang="en-GB" smtClean="0"/>
              <a:t>‹#›</a:t>
            </a:fld>
            <a:endParaRPr lang="en-GB"/>
          </a:p>
        </p:txBody>
      </p:sp>
    </p:spTree>
    <p:extLst>
      <p:ext uri="{BB962C8B-B14F-4D97-AF65-F5344CB8AC3E}">
        <p14:creationId xmlns:p14="http://schemas.microsoft.com/office/powerpoint/2010/main" val="2473070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Re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63306" y="1657981"/>
            <a:ext cx="8460000" cy="2154896"/>
          </a:xfrm>
        </p:spPr>
        <p:txBody>
          <a:bodyPr anchor="b"/>
          <a:lstStyle>
            <a:lvl1pPr>
              <a:defRPr sz="5000" b="0" i="1">
                <a:solidFill>
                  <a:schemeClr val="bg1"/>
                </a:solidFill>
                <a:latin typeface="Georgia" charset="0"/>
                <a:ea typeface="Georgia" charset="0"/>
                <a:cs typeface="Georgia" charset="0"/>
              </a:defRPr>
            </a:lvl1pPr>
          </a:lstStyle>
          <a:p>
            <a:r>
              <a:rPr lang="en-US"/>
              <a:t>Click to edit Master title style</a:t>
            </a: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43558" y="445698"/>
            <a:ext cx="1058418" cy="105537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2" y="437072"/>
            <a:ext cx="1014399" cy="5958840"/>
          </a:xfrm>
          <a:prstGeom prst="rect">
            <a:avLst/>
          </a:prstGeom>
        </p:spPr>
      </p:pic>
    </p:spTree>
    <p:extLst>
      <p:ext uri="{BB962C8B-B14F-4D97-AF65-F5344CB8AC3E}">
        <p14:creationId xmlns:p14="http://schemas.microsoft.com/office/powerpoint/2010/main" val="993223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38423" y="1155939"/>
            <a:ext cx="5472000" cy="1233577"/>
          </a:xfrm>
        </p:spPr>
        <p:txBody>
          <a:bodyPr anchor="b"/>
          <a:lstStyle>
            <a:lvl1pPr>
              <a:defRPr sz="2600" cap="all" baseline="0">
                <a:solidFill>
                  <a:schemeClr val="accent3"/>
                </a:solidFill>
              </a:defRPr>
            </a:lvl1pPr>
          </a:lstStyle>
          <a:p>
            <a:r>
              <a:rPr lang="en-US"/>
              <a:t>Click to edit Master title style</a:t>
            </a:r>
            <a:endParaRPr lang="en-GB"/>
          </a:p>
        </p:txBody>
      </p:sp>
      <p:sp>
        <p:nvSpPr>
          <p:cNvPr id="3" name="Content Placeholder 2"/>
          <p:cNvSpPr>
            <a:spLocks noGrp="1"/>
          </p:cNvSpPr>
          <p:nvPr>
            <p:ph idx="1"/>
          </p:nvPr>
        </p:nvSpPr>
        <p:spPr>
          <a:xfrm>
            <a:off x="3338423" y="2584800"/>
            <a:ext cx="5472000" cy="3571786"/>
          </a:xfrm>
        </p:spPr>
        <p:txBody>
          <a:bodyPr/>
          <a:lstStyle>
            <a:lvl1pPr>
              <a:defRPr sz="1800" i="0"/>
            </a:lvl1pPr>
            <a:lvl2pPr>
              <a:defRPr sz="1800" i="0"/>
            </a:lvl2pPr>
            <a:lvl3pPr>
              <a:defRPr sz="1400" i="0"/>
            </a:lvl3pPr>
            <a:lvl4pPr>
              <a:defRPr sz="1400" i="0"/>
            </a:lvl4pPr>
            <a:lvl5pPr>
              <a:defRPr sz="120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14984" cy="6858000"/>
          </a:xfrm>
          <a:prstGeom prst="rect">
            <a:avLst/>
          </a:prstGeom>
          <a:blipFill>
            <a:blip r:embed="rId3"/>
            <a:stretch>
              <a:fillRect/>
            </a:stretch>
          </a:blipFill>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Tree>
    <p:extLst>
      <p:ext uri="{BB962C8B-B14F-4D97-AF65-F5344CB8AC3E}">
        <p14:creationId xmlns:p14="http://schemas.microsoft.com/office/powerpoint/2010/main" val="4033607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Blocks">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3691" y="1715666"/>
            <a:ext cx="4068000" cy="1027531"/>
          </a:xfrm>
        </p:spPr>
        <p:txBody>
          <a:bodyPr anchor="b"/>
          <a:lstStyle>
            <a:lvl1pPr marL="0" indent="0">
              <a:lnSpc>
                <a:spcPts val="2800"/>
              </a:lnSpc>
              <a:spcAft>
                <a:spcPts val="0"/>
              </a:spcAft>
              <a:buNone/>
              <a:defRPr sz="2600" b="1" i="0" cap="all" baseline="0">
                <a:solidFill>
                  <a:schemeClr val="accent1"/>
                </a:solidFill>
                <a:latin typeface="Arial Black" charset="0"/>
                <a:ea typeface="Arial Black" charset="0"/>
                <a:cs typeface="Arial Black"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17807" y="2894884"/>
            <a:ext cx="4073884" cy="32947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256800" y="1715666"/>
            <a:ext cx="4068000" cy="1027531"/>
          </a:xfrm>
        </p:spPr>
        <p:txBody>
          <a:bodyPr anchor="b"/>
          <a:lstStyle>
            <a:lvl1pPr marL="0" indent="0">
              <a:lnSpc>
                <a:spcPts val="2800"/>
              </a:lnSpc>
              <a:spcAft>
                <a:spcPts val="0"/>
              </a:spcAft>
              <a:buNone/>
              <a:defRPr sz="2600" b="1" i="0" cap="all" baseline="0">
                <a:solidFill>
                  <a:schemeClr val="accent1"/>
                </a:solidFill>
                <a:latin typeface="Arial Black" charset="0"/>
                <a:ea typeface="Arial Black" charset="0"/>
                <a:cs typeface="Arial Black"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56800" y="2894883"/>
            <a:ext cx="4068000" cy="32947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14984" cy="6858000"/>
          </a:xfrm>
          <a:prstGeom prst="rect">
            <a:avLst/>
          </a:prstGeom>
          <a:blipFill>
            <a:blip r:embed="rId3"/>
            <a:stretch>
              <a:fillRect/>
            </a:stretch>
          </a:blipFill>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Tree>
    <p:extLst>
      <p:ext uri="{BB962C8B-B14F-4D97-AF65-F5344CB8AC3E}">
        <p14:creationId xmlns:p14="http://schemas.microsoft.com/office/powerpoint/2010/main" val="315826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Subheads">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17808" y="1715666"/>
            <a:ext cx="8352000" cy="673851"/>
          </a:xfrm>
        </p:spPr>
        <p:txBody>
          <a:bodyPr anchor="b"/>
          <a:lstStyle>
            <a:lvl1pPr marL="0" indent="0">
              <a:lnSpc>
                <a:spcPts val="2800"/>
              </a:lnSpc>
              <a:spcAft>
                <a:spcPts val="0"/>
              </a:spcAft>
              <a:buNone/>
              <a:defRPr sz="2600" b="1" i="0" cap="all" baseline="0">
                <a:solidFill>
                  <a:schemeClr val="accent1"/>
                </a:solidFill>
                <a:latin typeface="Arial Black" charset="0"/>
                <a:ea typeface="Arial Black" charset="0"/>
                <a:cs typeface="Arial Black"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17807" y="2584800"/>
            <a:ext cx="8352000" cy="3541354"/>
          </a:xfrm>
        </p:spPr>
        <p:txBody>
          <a:bodyPr numCol="3" spcCol="360000"/>
          <a:lstStyle>
            <a:lvl1pPr marL="0" indent="0">
              <a:spcBef>
                <a:spcPts val="900"/>
              </a:spcBef>
              <a:spcAft>
                <a:spcPts val="900"/>
              </a:spcAft>
              <a:buNone/>
              <a:defRPr i="1">
                <a:solidFill>
                  <a:schemeClr val="accent1"/>
                </a:solidFill>
              </a:defRPr>
            </a:lvl1pPr>
            <a:lvl2pPr>
              <a:spcAft>
                <a:spcPts val="900"/>
              </a:spcAf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14984" cy="6858000"/>
          </a:xfrm>
          <a:prstGeom prst="rect">
            <a:avLst/>
          </a:prstGeom>
          <a:blipFill>
            <a:blip r:embed="rId3"/>
            <a:stretch>
              <a:fillRect/>
            </a:stretch>
          </a:blipFill>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Tree>
    <p:extLst>
      <p:ext uri="{BB962C8B-B14F-4D97-AF65-F5344CB8AC3E}">
        <p14:creationId xmlns:p14="http://schemas.microsoft.com/office/powerpoint/2010/main" val="3344215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s Bullets">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17808" y="1715666"/>
            <a:ext cx="8352000" cy="673851"/>
          </a:xfrm>
        </p:spPr>
        <p:txBody>
          <a:bodyPr anchor="b"/>
          <a:lstStyle>
            <a:lvl1pPr marL="0" indent="0">
              <a:lnSpc>
                <a:spcPts val="2800"/>
              </a:lnSpc>
              <a:spcAft>
                <a:spcPts val="0"/>
              </a:spcAft>
              <a:buNone/>
              <a:defRPr sz="2600" b="1" i="0" cap="all" baseline="0">
                <a:solidFill>
                  <a:schemeClr val="accent2"/>
                </a:solidFill>
                <a:latin typeface="Arial Black" charset="0"/>
                <a:ea typeface="Arial Black" charset="0"/>
                <a:cs typeface="Arial Black"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17807" y="2584800"/>
            <a:ext cx="8352000" cy="3541354"/>
          </a:xfrm>
        </p:spPr>
        <p:txBody>
          <a:bodyPr numCol="3" spcCol="360000"/>
          <a:lstStyle>
            <a:lvl1pPr marL="108000" indent="-108000">
              <a:spcBef>
                <a:spcPts val="900"/>
              </a:spcBef>
              <a:spcAft>
                <a:spcPts val="900"/>
              </a:spcAft>
              <a:buFont typeface="Arial" charset="0"/>
              <a:buChar char="•"/>
              <a:defRPr i="0">
                <a:solidFill>
                  <a:schemeClr val="tx1"/>
                </a:solidFill>
              </a:defRPr>
            </a:lvl1pPr>
            <a:lvl2pPr>
              <a:spcAft>
                <a:spcPts val="900"/>
              </a:spcAf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14984" cy="6858000"/>
          </a:xfrm>
          <a:prstGeom prst="rect">
            <a:avLst/>
          </a:prstGeom>
          <a:blipFill>
            <a:blip r:embed="rId3"/>
            <a:stretch>
              <a:fillRect/>
            </a:stretch>
          </a:blipFill>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Tree>
    <p:extLst>
      <p:ext uri="{BB962C8B-B14F-4D97-AF65-F5344CB8AC3E}">
        <p14:creationId xmlns:p14="http://schemas.microsoft.com/office/powerpoint/2010/main" val="1527901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tem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87600" y="2764800"/>
            <a:ext cx="8962845" cy="1325563"/>
          </a:xfrm>
        </p:spPr>
        <p:txBody>
          <a:bodyPr/>
          <a:lstStyle>
            <a:lvl1pPr algn="ctr">
              <a:defRPr sz="11400" b="0" i="1">
                <a:solidFill>
                  <a:schemeClr val="accent1"/>
                </a:solidFill>
                <a:latin typeface="Georgia" charset="0"/>
                <a:ea typeface="Georgia" charset="0"/>
                <a:cs typeface="Georgia" charset="0"/>
              </a:defRPr>
            </a:lvl1pPr>
          </a:lstStyle>
          <a:p>
            <a:r>
              <a:rPr lang="en-US"/>
              <a:t>Click to edit Master title style</a:t>
            </a:r>
            <a:endParaRPr lang="en-GB"/>
          </a:p>
        </p:txBody>
      </p:sp>
      <p:sp>
        <p:nvSpPr>
          <p:cNvPr id="3" name="Text Placeholder 2"/>
          <p:cNvSpPr>
            <a:spLocks noGrp="1"/>
          </p:cNvSpPr>
          <p:nvPr>
            <p:ph type="body" idx="1"/>
          </p:nvPr>
        </p:nvSpPr>
        <p:spPr>
          <a:xfrm>
            <a:off x="3517200" y="1602000"/>
            <a:ext cx="5157787" cy="823912"/>
          </a:xfrm>
        </p:spPr>
        <p:txBody>
          <a:bodyPr anchor="b"/>
          <a:lstStyle>
            <a:lvl1pPr marL="0" indent="0" algn="ctr">
              <a:lnSpc>
                <a:spcPts val="2600"/>
              </a:lnSpc>
              <a:spcAft>
                <a:spcPts val="0"/>
              </a:spcAft>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3517200" y="4474800"/>
            <a:ext cx="5157787" cy="823912"/>
          </a:xfrm>
        </p:spPr>
        <p:txBody>
          <a:bodyPr anchor="t"/>
          <a:lstStyle>
            <a:lvl1pPr marL="0" indent="0" algn="ctr">
              <a:lnSpc>
                <a:spcPts val="2600"/>
              </a:lnSpc>
              <a:spcAft>
                <a:spcPts val="0"/>
              </a:spcAft>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14984" cy="6858000"/>
          </a:xfrm>
          <a:prstGeom prst="rect">
            <a:avLst/>
          </a:prstGeom>
          <a:blipFill>
            <a:blip r:embed="rId3"/>
            <a:stretch>
              <a:fillRect/>
            </a:stretch>
          </a:blipFill>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652563" y="445698"/>
            <a:ext cx="1052326" cy="1049274"/>
          </a:xfrm>
          <a:prstGeom prst="rect">
            <a:avLst/>
          </a:prstGeom>
          <a:blipFill>
            <a:blip r:embed="rId3"/>
            <a:stretch>
              <a:fillRect/>
            </a:stretch>
          </a:blipFill>
        </p:spPr>
      </p:pic>
    </p:spTree>
    <p:extLst>
      <p:ext uri="{BB962C8B-B14F-4D97-AF65-F5344CB8AC3E}">
        <p14:creationId xmlns:p14="http://schemas.microsoft.com/office/powerpoint/2010/main" val="270008671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0" tIns="0" rIns="0" bIns="0" rtlCol="0" anchor="ctr"/>
          <a:lstStyle>
            <a:lvl1pPr algn="l">
              <a:defRPr sz="1200">
                <a:solidFill>
                  <a:schemeClr val="tx1">
                    <a:tint val="75000"/>
                  </a:schemeClr>
                </a:solidFill>
              </a:defRPr>
            </a:lvl1pPr>
          </a:lstStyle>
          <a:p>
            <a:fld id="{7535523D-3F8D-D44A-89FD-8D3647BEE74B}" type="datetimeFigureOut">
              <a:rPr lang="en-GB" smtClean="0"/>
              <a:t>23/08/2026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0" tIns="0" rIns="0" bIns="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0" tIns="0" rIns="0" bIns="0" rtlCol="0" anchor="ctr"/>
          <a:lstStyle>
            <a:lvl1pPr algn="r">
              <a:defRPr sz="1200">
                <a:solidFill>
                  <a:schemeClr val="tx1">
                    <a:tint val="75000"/>
                  </a:schemeClr>
                </a:solidFill>
              </a:defRPr>
            </a:lvl1pPr>
          </a:lstStyle>
          <a:p>
            <a:fld id="{DB64B60F-461D-5340-9358-4C2C5D2F1AB8}" type="slidenum">
              <a:rPr lang="en-GB" smtClean="0"/>
              <a:t>‹#›</a:t>
            </a:fld>
            <a:endParaRPr lang="en-GB"/>
          </a:p>
        </p:txBody>
      </p:sp>
    </p:spTree>
    <p:extLst>
      <p:ext uri="{BB962C8B-B14F-4D97-AF65-F5344CB8AC3E}">
        <p14:creationId xmlns:p14="http://schemas.microsoft.com/office/powerpoint/2010/main" val="55469465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649" r:id="rId17"/>
    <p:sldLayoutId id="2147483651" r:id="rId18"/>
    <p:sldLayoutId id="2147483659" r:id="rId19"/>
    <p:sldLayoutId id="2147483660" r:id="rId20"/>
    <p:sldLayoutId id="2147483650" r:id="rId21"/>
    <p:sldLayoutId id="2147483662" r:id="rId22"/>
    <p:sldLayoutId id="2147483663" r:id="rId23"/>
    <p:sldLayoutId id="2147483664" r:id="rId24"/>
    <p:sldLayoutId id="2147483665" r:id="rId25"/>
    <p:sldLayoutId id="2147483666" r:id="rId26"/>
    <p:sldLayoutId id="2147483667" r:id="rId27"/>
    <p:sldLayoutId id="2147483668" r:id="rId28"/>
    <p:sldLayoutId id="2147483669" r:id="rId29"/>
    <p:sldLayoutId id="2147483670" r:id="rId30"/>
    <p:sldLayoutId id="2147483671" r:id="rId31"/>
    <p:sldLayoutId id="2147483672" r:id="rId32"/>
    <p:sldLayoutId id="2147483676" r:id="rId33"/>
    <p:sldLayoutId id="2147483712" r:id="rId34"/>
  </p:sldLayoutIdLst>
  <p:txStyles>
    <p:titleStyle>
      <a:lvl1pPr algn="l" defTabSz="914400" rtl="0" eaLnBrk="1" latinLnBrk="0" hangingPunct="1">
        <a:lnSpc>
          <a:spcPct val="90000"/>
        </a:lnSpc>
        <a:spcBef>
          <a:spcPct val="0"/>
        </a:spcBef>
        <a:buNone/>
        <a:defRPr sz="4400" b="1" i="0" kern="1200">
          <a:solidFill>
            <a:schemeClr val="tx1"/>
          </a:solidFill>
          <a:latin typeface="Arial Black" charset="0"/>
          <a:ea typeface="Arial Black" charset="0"/>
          <a:cs typeface="Arial Black" charset="0"/>
        </a:defRPr>
      </a:lvl1pPr>
    </p:titleStyle>
    <p:bodyStyle>
      <a:lvl1pPr marL="108000" indent="-108000" algn="l" defTabSz="914400" rtl="0" eaLnBrk="1" latinLnBrk="0" hangingPunct="1">
        <a:lnSpc>
          <a:spcPts val="2000"/>
        </a:lnSpc>
        <a:spcBef>
          <a:spcPts val="0"/>
        </a:spcBef>
        <a:spcAft>
          <a:spcPts val="1500"/>
        </a:spcAft>
        <a:buFont typeface="Arial"/>
        <a:buChar char="•"/>
        <a:defRPr sz="1800" b="0" i="0" kern="1200">
          <a:solidFill>
            <a:schemeClr val="tx1"/>
          </a:solidFill>
          <a:latin typeface="Georgia" charset="0"/>
          <a:ea typeface="Georgia" charset="0"/>
          <a:cs typeface="Georgia" charset="0"/>
        </a:defRPr>
      </a:lvl1pPr>
      <a:lvl2pPr marL="0" indent="0" algn="l" defTabSz="914400" rtl="0" eaLnBrk="1" latinLnBrk="0" hangingPunct="1">
        <a:lnSpc>
          <a:spcPts val="2000"/>
        </a:lnSpc>
        <a:spcBef>
          <a:spcPts val="0"/>
        </a:spcBef>
        <a:spcAft>
          <a:spcPts val="1500"/>
        </a:spcAft>
        <a:buFont typeface="Arial"/>
        <a:buNone/>
        <a:tabLst/>
        <a:defRPr sz="1800" b="0" i="0" kern="1200">
          <a:solidFill>
            <a:schemeClr val="tx1"/>
          </a:solidFill>
          <a:latin typeface="Georgia" charset="0"/>
          <a:ea typeface="Georgia" charset="0"/>
          <a:cs typeface="Georgia" charset="0"/>
        </a:defRPr>
      </a:lvl2pPr>
      <a:lvl3pPr marL="216000" indent="-108000" algn="l" defTabSz="914400" rtl="0" eaLnBrk="1" latinLnBrk="0" hangingPunct="1">
        <a:lnSpc>
          <a:spcPts val="1600"/>
        </a:lnSpc>
        <a:spcBef>
          <a:spcPts val="0"/>
        </a:spcBef>
        <a:spcAft>
          <a:spcPts val="800"/>
        </a:spcAft>
        <a:buFont typeface="Arial"/>
        <a:buChar char="•"/>
        <a:defRPr sz="1400" b="0" i="0" kern="1200">
          <a:solidFill>
            <a:schemeClr val="tx1"/>
          </a:solidFill>
          <a:latin typeface="Georgia" charset="0"/>
          <a:ea typeface="Georgia" charset="0"/>
          <a:cs typeface="Georgia" charset="0"/>
        </a:defRPr>
      </a:lvl3pPr>
      <a:lvl4pPr marL="216000" indent="0" algn="l" defTabSz="914400" rtl="0" eaLnBrk="1" latinLnBrk="0" hangingPunct="1">
        <a:lnSpc>
          <a:spcPts val="1600"/>
        </a:lnSpc>
        <a:spcBef>
          <a:spcPts val="0"/>
        </a:spcBef>
        <a:spcAft>
          <a:spcPts val="800"/>
        </a:spcAft>
        <a:buFont typeface="Arial"/>
        <a:buNone/>
        <a:defRPr sz="1400" b="0" i="0" kern="1200">
          <a:solidFill>
            <a:schemeClr val="tx1"/>
          </a:solidFill>
          <a:latin typeface="Georgia" charset="0"/>
          <a:ea typeface="Georgia" charset="0"/>
          <a:cs typeface="Georgia" charset="0"/>
        </a:defRPr>
      </a:lvl4pPr>
      <a:lvl5pPr marL="324000" indent="-108000" algn="l" defTabSz="914400" rtl="0" eaLnBrk="1" latinLnBrk="0" hangingPunct="1">
        <a:lnSpc>
          <a:spcPts val="1400"/>
        </a:lnSpc>
        <a:spcBef>
          <a:spcPts val="0"/>
        </a:spcBef>
        <a:spcAft>
          <a:spcPts val="700"/>
        </a:spcAft>
        <a:buFont typeface="Arial"/>
        <a:buChar char="•"/>
        <a:defRPr sz="1200" b="0" i="0" kern="1200">
          <a:solidFill>
            <a:schemeClr val="tx1"/>
          </a:solidFill>
          <a:latin typeface="Georgia"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25.emf"/><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slides/_rels/slide44.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svg"/><Relationship Id="rId7"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sv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svg"/></Relationships>
</file>

<file path=ppt/slides/_rels/slide45.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hyperlink" Target="http://www.wbct.org.uk/protect-the-canal" TargetMode="External"/><Relationship Id="rId7"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jpeg"/><Relationship Id="rId4" Type="http://schemas.openxmlformats.org/officeDocument/2006/relationships/hyperlink" Target="http://www.wbct.org.uk/white-horse-action" TargetMode="External"/><Relationship Id="rId9" Type="http://schemas.openxmlformats.org/officeDocument/2006/relationships/image" Target="../media/image45.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34.xml"/><Relationship Id="rId4" Type="http://schemas.openxmlformats.org/officeDocument/2006/relationships/image" Target="../media/image53.jpg"/></Relationships>
</file>

<file path=ppt/slides/_rels/slide5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3.xml"/></Relationships>
</file>

<file path=ppt/slides/_rels/slide5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33.xml"/></Relationships>
</file>

<file path=ppt/slides/_rels/slide5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eg"/><Relationship Id="rId1" Type="http://schemas.openxmlformats.org/officeDocument/2006/relationships/slideLayout" Target="../slideLayouts/slideLayout34.xml"/><Relationship Id="rId4" Type="http://schemas.openxmlformats.org/officeDocument/2006/relationships/image" Target="../media/image68.jpeg"/></Relationships>
</file>

<file path=ppt/slides/_rels/slide5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jpe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g"/><Relationship Id="rId1" Type="http://schemas.openxmlformats.org/officeDocument/2006/relationships/slideLayout" Target="../slideLayouts/slideLayout34.xml"/></Relationships>
</file>

<file path=ppt/slides/_rels/slide6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g"/><Relationship Id="rId1" Type="http://schemas.openxmlformats.org/officeDocument/2006/relationships/slideLayout" Target="../slideLayouts/slideLayout34.xml"/></Relationships>
</file>

<file path=ppt/slides/_rels/slide62.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33.xml"/></Relationships>
</file>

<file path=ppt/slides/_rels/slide6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g"/><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34.xml"/></Relationships>
</file>

<file path=ppt/slides/_rels/slide6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g"/><Relationship Id="rId1" Type="http://schemas.openxmlformats.org/officeDocument/2006/relationships/slideLayout" Target="../slideLayouts/slideLayout3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6183" y="1074421"/>
            <a:ext cx="8460000" cy="2080260"/>
          </a:xfrm>
        </p:spPr>
        <p:txBody>
          <a:bodyPr/>
          <a:lstStyle/>
          <a:p>
            <a:pPr algn="ctr"/>
            <a:r>
              <a:rPr lang="en-GB" dirty="0"/>
              <a:t>RESTORATION PANEL SUMMER Meeting 2026</a:t>
            </a:r>
          </a:p>
        </p:txBody>
      </p:sp>
      <p:sp>
        <p:nvSpPr>
          <p:cNvPr id="3" name="Subtitle 2"/>
          <p:cNvSpPr>
            <a:spLocks noGrp="1"/>
          </p:cNvSpPr>
          <p:nvPr>
            <p:ph type="subTitle" idx="1"/>
          </p:nvPr>
        </p:nvSpPr>
        <p:spPr/>
        <p:txBody>
          <a:bodyPr anchor="ctr"/>
          <a:lstStyle/>
          <a:p>
            <a:endParaRPr lang="en-GB" dirty="0"/>
          </a:p>
        </p:txBody>
      </p:sp>
    </p:spTree>
    <p:extLst>
      <p:ext uri="{BB962C8B-B14F-4D97-AF65-F5344CB8AC3E}">
        <p14:creationId xmlns:p14="http://schemas.microsoft.com/office/powerpoint/2010/main" val="1771678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513452"/>
            <a:ext cx="8382000" cy="853440"/>
          </a:xfrm>
        </p:spPr>
        <p:txBody>
          <a:bodyPr/>
          <a:lstStyle/>
          <a:p>
            <a:r>
              <a:rPr lang="en-GB" sz="2400" dirty="0"/>
              <a:t>IWA Restoration Hub Central Services Support Improvement– 2022-24</a:t>
            </a:r>
          </a:p>
        </p:txBody>
      </p:sp>
      <p:sp>
        <p:nvSpPr>
          <p:cNvPr id="3" name="Content Placeholder 2"/>
          <p:cNvSpPr>
            <a:spLocks noGrp="1"/>
          </p:cNvSpPr>
          <p:nvPr>
            <p:ph idx="1"/>
          </p:nvPr>
        </p:nvSpPr>
        <p:spPr>
          <a:xfrm>
            <a:off x="1679438" y="1651186"/>
            <a:ext cx="9201921" cy="3555628"/>
          </a:xfrm>
        </p:spPr>
        <p:txBody>
          <a:bodyPr/>
          <a:lstStyle/>
          <a:p>
            <a:pPr marL="0" indent="0">
              <a:lnSpc>
                <a:spcPct val="100000"/>
              </a:lnSpc>
              <a:buNone/>
            </a:pPr>
            <a:r>
              <a:rPr lang="en-GB" sz="2800" dirty="0">
                <a:latin typeface="+mn-lt"/>
              </a:rPr>
              <a:t>In early 2022 a study by George Rogers, Chris Madge and Terry Cavender was begun to assess how IWA can best ensure that restoration society needs are met, by providing resources directly or signposting to expertise, and in particular </a:t>
            </a:r>
          </a:p>
          <a:p>
            <a:pPr marL="0" indent="0">
              <a:lnSpc>
                <a:spcPct val="100000"/>
              </a:lnSpc>
              <a:buNone/>
            </a:pPr>
            <a:r>
              <a:rPr lang="en-GB" sz="2800" dirty="0">
                <a:latin typeface="+mn-lt"/>
              </a:rPr>
              <a:t>•	the type of skills required;</a:t>
            </a:r>
          </a:p>
          <a:p>
            <a:pPr marL="0" indent="0">
              <a:lnSpc>
                <a:spcPct val="100000"/>
              </a:lnSpc>
              <a:buNone/>
            </a:pPr>
            <a:r>
              <a:rPr lang="en-GB" sz="2800" dirty="0">
                <a:latin typeface="+mn-lt"/>
              </a:rPr>
              <a:t>•	the volume of skills required; and</a:t>
            </a:r>
          </a:p>
          <a:p>
            <a:pPr marL="0" indent="0">
              <a:lnSpc>
                <a:spcPct val="100000"/>
              </a:lnSpc>
              <a:buNone/>
            </a:pPr>
            <a:r>
              <a:rPr lang="en-GB" sz="2800" dirty="0">
                <a:latin typeface="+mn-lt"/>
              </a:rPr>
              <a:t>•	how such assistance could be funded and delivered.</a:t>
            </a:r>
          </a:p>
          <a:p>
            <a:pPr marL="0" indent="0">
              <a:lnSpc>
                <a:spcPct val="100000"/>
              </a:lnSpc>
              <a:buNone/>
            </a:pPr>
            <a:r>
              <a:rPr lang="en-GB" sz="2800" dirty="0">
                <a:latin typeface="+mn-lt"/>
              </a:rPr>
              <a:t>The team contacted 15 restoration trusts thought to be representative of geography, complexity, size and achievement to date. </a:t>
            </a:r>
          </a:p>
          <a:p>
            <a:pPr marL="0" indent="0">
              <a:lnSpc>
                <a:spcPct val="100000"/>
              </a:lnSpc>
              <a:buNone/>
            </a:pPr>
            <a:endParaRPr lang="en-GB" sz="2800" dirty="0">
              <a:latin typeface="+mn-lt"/>
            </a:endParaRPr>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3327260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DCFAF-A6AA-DEB0-CAC8-54EE071C0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445009-0282-A05F-0A98-376A3C71EAD2}"/>
              </a:ext>
            </a:extLst>
          </p:cNvPr>
          <p:cNvSpPr>
            <a:spLocks noGrp="1"/>
          </p:cNvSpPr>
          <p:nvPr>
            <p:ph type="title"/>
          </p:nvPr>
        </p:nvSpPr>
        <p:spPr>
          <a:xfrm>
            <a:off x="1905000" y="528692"/>
            <a:ext cx="8382000" cy="853440"/>
          </a:xfrm>
        </p:spPr>
        <p:txBody>
          <a:bodyPr/>
          <a:lstStyle/>
          <a:p>
            <a:pPr algn="ctr"/>
            <a:r>
              <a:rPr lang="en-GB" sz="2400" dirty="0"/>
              <a:t>CRITICAL NEEDS</a:t>
            </a:r>
          </a:p>
        </p:txBody>
      </p:sp>
      <p:sp>
        <p:nvSpPr>
          <p:cNvPr id="6" name="Content Placeholder 2">
            <a:extLst>
              <a:ext uri="{FF2B5EF4-FFF2-40B4-BE49-F238E27FC236}">
                <a16:creationId xmlns:a16="http://schemas.microsoft.com/office/drawing/2014/main" id="{00F023A9-B518-B2D5-1350-9C8D661507BE}"/>
              </a:ext>
            </a:extLst>
          </p:cNvPr>
          <p:cNvSpPr txBox="1">
            <a:spLocks/>
          </p:cNvSpPr>
          <p:nvPr/>
        </p:nvSpPr>
        <p:spPr>
          <a:xfrm>
            <a:off x="1664198" y="1590040"/>
            <a:ext cx="9201921" cy="3555628"/>
          </a:xfrm>
          <a:prstGeom prst="rect">
            <a:avLst/>
          </a:prstGeom>
        </p:spPr>
        <p:txBody>
          <a:bodyPr vert="horz" lIns="0" tIns="0" rIns="0" bIns="0" rtlCol="0">
            <a:noAutofit/>
          </a:bodyPr>
          <a:lstStyle>
            <a:lvl1pPr marL="108000" indent="-108000" algn="l" defTabSz="914400" rtl="0" eaLnBrk="1" latinLnBrk="0" hangingPunct="1">
              <a:lnSpc>
                <a:spcPts val="2000"/>
              </a:lnSpc>
              <a:spcBef>
                <a:spcPts val="0"/>
              </a:spcBef>
              <a:spcAft>
                <a:spcPts val="1500"/>
              </a:spcAft>
              <a:buFont typeface="Arial"/>
              <a:buChar char="•"/>
              <a:defRPr sz="1800" b="0" i="0" kern="1200">
                <a:solidFill>
                  <a:schemeClr val="tx1"/>
                </a:solidFill>
                <a:latin typeface="Georgia" charset="0"/>
                <a:ea typeface="Georgia" charset="0"/>
                <a:cs typeface="Georgia" charset="0"/>
              </a:defRPr>
            </a:lvl1pPr>
            <a:lvl2pPr marL="0" indent="0" algn="l" defTabSz="914400" rtl="0" eaLnBrk="1" latinLnBrk="0" hangingPunct="1">
              <a:lnSpc>
                <a:spcPts val="2000"/>
              </a:lnSpc>
              <a:spcBef>
                <a:spcPts val="0"/>
              </a:spcBef>
              <a:spcAft>
                <a:spcPts val="1500"/>
              </a:spcAft>
              <a:buFont typeface="Arial"/>
              <a:buNone/>
              <a:tabLst/>
              <a:defRPr sz="1800" b="0" i="0" kern="1200">
                <a:solidFill>
                  <a:schemeClr val="tx1"/>
                </a:solidFill>
                <a:latin typeface="Georgia" charset="0"/>
                <a:ea typeface="Georgia" charset="0"/>
                <a:cs typeface="Georgia" charset="0"/>
              </a:defRPr>
            </a:lvl2pPr>
            <a:lvl3pPr marL="216000" indent="-108000" algn="l" defTabSz="914400" rtl="0" eaLnBrk="1" latinLnBrk="0" hangingPunct="1">
              <a:lnSpc>
                <a:spcPts val="1600"/>
              </a:lnSpc>
              <a:spcBef>
                <a:spcPts val="0"/>
              </a:spcBef>
              <a:spcAft>
                <a:spcPts val="800"/>
              </a:spcAft>
              <a:buFont typeface="Arial"/>
              <a:buChar char="•"/>
              <a:defRPr sz="1400" b="0" i="0" kern="1200">
                <a:solidFill>
                  <a:schemeClr val="tx1"/>
                </a:solidFill>
                <a:latin typeface="Georgia" charset="0"/>
                <a:ea typeface="Georgia" charset="0"/>
                <a:cs typeface="Georgia" charset="0"/>
              </a:defRPr>
            </a:lvl3pPr>
            <a:lvl4pPr marL="216000" indent="0" algn="l" defTabSz="914400" rtl="0" eaLnBrk="1" latinLnBrk="0" hangingPunct="1">
              <a:lnSpc>
                <a:spcPts val="1600"/>
              </a:lnSpc>
              <a:spcBef>
                <a:spcPts val="0"/>
              </a:spcBef>
              <a:spcAft>
                <a:spcPts val="800"/>
              </a:spcAft>
              <a:buFont typeface="Arial"/>
              <a:buNone/>
              <a:defRPr sz="1400" b="0" i="0" kern="1200">
                <a:solidFill>
                  <a:schemeClr val="tx1"/>
                </a:solidFill>
                <a:latin typeface="Georgia" charset="0"/>
                <a:ea typeface="Georgia" charset="0"/>
                <a:cs typeface="Georgia" charset="0"/>
              </a:defRPr>
            </a:lvl4pPr>
            <a:lvl5pPr marL="324000" indent="-108000" algn="l" defTabSz="914400" rtl="0" eaLnBrk="1" latinLnBrk="0" hangingPunct="1">
              <a:lnSpc>
                <a:spcPts val="1400"/>
              </a:lnSpc>
              <a:spcBef>
                <a:spcPts val="0"/>
              </a:spcBef>
              <a:spcAft>
                <a:spcPts val="700"/>
              </a:spcAft>
              <a:buFont typeface="Arial"/>
              <a:buChar char="•"/>
              <a:defRPr sz="1200" b="0" i="0" kern="1200">
                <a:solidFill>
                  <a:schemeClr val="tx1"/>
                </a:solidFill>
                <a:latin typeface="Georgia"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Font typeface="Arial"/>
              <a:buNone/>
            </a:pPr>
            <a:r>
              <a:rPr lang="en-GB" sz="2800" dirty="0">
                <a:latin typeface="+mn-lt"/>
              </a:rPr>
              <a:t>The study identified a number of areas as being critical to the success of restorations:</a:t>
            </a:r>
          </a:p>
          <a:p>
            <a:pPr marL="0" indent="0">
              <a:lnSpc>
                <a:spcPct val="100000"/>
              </a:lnSpc>
              <a:buFont typeface="Arial"/>
              <a:buNone/>
            </a:pPr>
            <a:r>
              <a:rPr lang="en-GB" sz="2800" dirty="0">
                <a:latin typeface="+mn-lt"/>
              </a:rPr>
              <a:t>•	Environmental Surveys, Ecology and Health and Safety were judged as “critical” more than any other response.</a:t>
            </a:r>
          </a:p>
          <a:p>
            <a:pPr marL="0" indent="0">
              <a:lnSpc>
                <a:spcPct val="100000"/>
              </a:lnSpc>
              <a:buFont typeface="Arial"/>
              <a:buNone/>
            </a:pPr>
            <a:r>
              <a:rPr lang="en-GB" sz="2800" dirty="0">
                <a:latin typeface="+mn-lt"/>
              </a:rPr>
              <a:t>•	Biodiversity Net Gain, Hydrology, Engineering Design, Membership Development and Fundraising were reported as “critical” by at least 4 of 9 Trusts.</a:t>
            </a:r>
          </a:p>
          <a:p>
            <a:pPr marL="0" indent="0">
              <a:lnSpc>
                <a:spcPct val="100000"/>
              </a:lnSpc>
              <a:buFont typeface="Arial"/>
              <a:buNone/>
            </a:pPr>
            <a:r>
              <a:rPr lang="en-GB" sz="2800" dirty="0">
                <a:latin typeface="+mn-lt"/>
              </a:rPr>
              <a:t>•	Other “critical” areas identified by more than one Trust were Project Management, Green Book knowledge and EA and Water Authority networking. </a:t>
            </a:r>
          </a:p>
          <a:p>
            <a:pPr marL="0" indent="0">
              <a:lnSpc>
                <a:spcPct val="100000"/>
              </a:lnSpc>
              <a:buFont typeface="Arial"/>
              <a:buNone/>
            </a:pPr>
            <a:endParaRPr lang="en-GB" sz="2800" dirty="0">
              <a:latin typeface="+mn-lt"/>
            </a:endParaRPr>
          </a:p>
          <a:p>
            <a:pPr marL="0" indent="0">
              <a:buFont typeface="Arial"/>
              <a:buNone/>
            </a:pPr>
            <a:endParaRPr lang="en-GB" sz="2000" dirty="0"/>
          </a:p>
          <a:p>
            <a:pPr marL="0" indent="0">
              <a:buFont typeface="Arial"/>
              <a:buNone/>
            </a:pPr>
            <a:endParaRPr lang="en-GB" sz="2000" dirty="0"/>
          </a:p>
        </p:txBody>
      </p:sp>
    </p:spTree>
    <p:extLst>
      <p:ext uri="{BB962C8B-B14F-4D97-AF65-F5344CB8AC3E}">
        <p14:creationId xmlns:p14="http://schemas.microsoft.com/office/powerpoint/2010/main" val="3078045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83105-A8A8-C5D2-099E-CAC2EF6B7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7B7AFE-0B49-B89B-8686-48EB059654C6}"/>
              </a:ext>
            </a:extLst>
          </p:cNvPr>
          <p:cNvSpPr>
            <a:spLocks noGrp="1"/>
          </p:cNvSpPr>
          <p:nvPr>
            <p:ph type="title"/>
          </p:nvPr>
        </p:nvSpPr>
        <p:spPr>
          <a:xfrm>
            <a:off x="1905000" y="528692"/>
            <a:ext cx="8382000" cy="853440"/>
          </a:xfrm>
        </p:spPr>
        <p:txBody>
          <a:bodyPr/>
          <a:lstStyle/>
          <a:p>
            <a:pPr algn="ctr"/>
            <a:r>
              <a:rPr lang="en-GB" sz="2400" dirty="0"/>
              <a:t>OTHER NEEDS</a:t>
            </a:r>
          </a:p>
        </p:txBody>
      </p:sp>
      <p:sp>
        <p:nvSpPr>
          <p:cNvPr id="6" name="Content Placeholder 2">
            <a:extLst>
              <a:ext uri="{FF2B5EF4-FFF2-40B4-BE49-F238E27FC236}">
                <a16:creationId xmlns:a16="http://schemas.microsoft.com/office/drawing/2014/main" id="{C1447963-5D56-B53C-0DB4-E8F4FA01CF42}"/>
              </a:ext>
            </a:extLst>
          </p:cNvPr>
          <p:cNvSpPr txBox="1">
            <a:spLocks/>
          </p:cNvSpPr>
          <p:nvPr/>
        </p:nvSpPr>
        <p:spPr>
          <a:xfrm>
            <a:off x="1684518" y="1696720"/>
            <a:ext cx="9633722" cy="3555628"/>
          </a:xfrm>
          <a:prstGeom prst="rect">
            <a:avLst/>
          </a:prstGeom>
        </p:spPr>
        <p:txBody>
          <a:bodyPr vert="horz" lIns="0" tIns="0" rIns="0" bIns="0" rtlCol="0">
            <a:noAutofit/>
          </a:bodyPr>
          <a:lstStyle>
            <a:lvl1pPr marL="108000" indent="-108000" algn="l" defTabSz="914400" rtl="0" eaLnBrk="1" latinLnBrk="0" hangingPunct="1">
              <a:lnSpc>
                <a:spcPts val="2000"/>
              </a:lnSpc>
              <a:spcBef>
                <a:spcPts val="0"/>
              </a:spcBef>
              <a:spcAft>
                <a:spcPts val="1500"/>
              </a:spcAft>
              <a:buFont typeface="Arial"/>
              <a:buChar char="•"/>
              <a:defRPr sz="1800" b="0" i="0" kern="1200">
                <a:solidFill>
                  <a:schemeClr val="tx1"/>
                </a:solidFill>
                <a:latin typeface="Georgia" charset="0"/>
                <a:ea typeface="Georgia" charset="0"/>
                <a:cs typeface="Georgia" charset="0"/>
              </a:defRPr>
            </a:lvl1pPr>
            <a:lvl2pPr marL="0" indent="0" algn="l" defTabSz="914400" rtl="0" eaLnBrk="1" latinLnBrk="0" hangingPunct="1">
              <a:lnSpc>
                <a:spcPts val="2000"/>
              </a:lnSpc>
              <a:spcBef>
                <a:spcPts val="0"/>
              </a:spcBef>
              <a:spcAft>
                <a:spcPts val="1500"/>
              </a:spcAft>
              <a:buFont typeface="Arial"/>
              <a:buNone/>
              <a:tabLst/>
              <a:defRPr sz="1800" b="0" i="0" kern="1200">
                <a:solidFill>
                  <a:schemeClr val="tx1"/>
                </a:solidFill>
                <a:latin typeface="Georgia" charset="0"/>
                <a:ea typeface="Georgia" charset="0"/>
                <a:cs typeface="Georgia" charset="0"/>
              </a:defRPr>
            </a:lvl2pPr>
            <a:lvl3pPr marL="216000" indent="-108000" algn="l" defTabSz="914400" rtl="0" eaLnBrk="1" latinLnBrk="0" hangingPunct="1">
              <a:lnSpc>
                <a:spcPts val="1600"/>
              </a:lnSpc>
              <a:spcBef>
                <a:spcPts val="0"/>
              </a:spcBef>
              <a:spcAft>
                <a:spcPts val="800"/>
              </a:spcAft>
              <a:buFont typeface="Arial"/>
              <a:buChar char="•"/>
              <a:defRPr sz="1400" b="0" i="0" kern="1200">
                <a:solidFill>
                  <a:schemeClr val="tx1"/>
                </a:solidFill>
                <a:latin typeface="Georgia" charset="0"/>
                <a:ea typeface="Georgia" charset="0"/>
                <a:cs typeface="Georgia" charset="0"/>
              </a:defRPr>
            </a:lvl3pPr>
            <a:lvl4pPr marL="216000" indent="0" algn="l" defTabSz="914400" rtl="0" eaLnBrk="1" latinLnBrk="0" hangingPunct="1">
              <a:lnSpc>
                <a:spcPts val="1600"/>
              </a:lnSpc>
              <a:spcBef>
                <a:spcPts val="0"/>
              </a:spcBef>
              <a:spcAft>
                <a:spcPts val="800"/>
              </a:spcAft>
              <a:buFont typeface="Arial"/>
              <a:buNone/>
              <a:defRPr sz="1400" b="0" i="0" kern="1200">
                <a:solidFill>
                  <a:schemeClr val="tx1"/>
                </a:solidFill>
                <a:latin typeface="Georgia" charset="0"/>
                <a:ea typeface="Georgia" charset="0"/>
                <a:cs typeface="Georgia" charset="0"/>
              </a:defRPr>
            </a:lvl4pPr>
            <a:lvl5pPr marL="324000" indent="-108000" algn="l" defTabSz="914400" rtl="0" eaLnBrk="1" latinLnBrk="0" hangingPunct="1">
              <a:lnSpc>
                <a:spcPts val="1400"/>
              </a:lnSpc>
              <a:spcBef>
                <a:spcPts val="0"/>
              </a:spcBef>
              <a:spcAft>
                <a:spcPts val="700"/>
              </a:spcAft>
              <a:buFont typeface="Arial"/>
              <a:buChar char="•"/>
              <a:defRPr sz="1200" b="0" i="0" kern="1200">
                <a:solidFill>
                  <a:schemeClr val="tx1"/>
                </a:solidFill>
                <a:latin typeface="Georgia"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GB" sz="2800" dirty="0">
                <a:latin typeface="+mn-lt"/>
              </a:rPr>
              <a:t>Other areas ranked as “important” rather than critical were :</a:t>
            </a:r>
          </a:p>
          <a:p>
            <a:pPr marL="0" indent="0">
              <a:lnSpc>
                <a:spcPct val="100000"/>
              </a:lnSpc>
              <a:buFont typeface="Arial"/>
              <a:buNone/>
            </a:pPr>
            <a:r>
              <a:rPr lang="en-GB" sz="2800" dirty="0">
                <a:latin typeface="+mn-lt"/>
              </a:rPr>
              <a:t>•	Technical services like Insurance, Legals, and Corporate Governance Training, but these were consistently rated by most Trusts in this way.</a:t>
            </a:r>
          </a:p>
          <a:p>
            <a:pPr marL="0" indent="0">
              <a:lnSpc>
                <a:spcPct val="100000"/>
              </a:lnSpc>
              <a:buFont typeface="Arial"/>
              <a:buNone/>
            </a:pPr>
            <a:r>
              <a:rPr lang="en-GB" sz="2800" dirty="0">
                <a:latin typeface="+mn-lt"/>
              </a:rPr>
              <a:t>•	Low responses included Corporate Organisation and Training (although a number of respondents saw WRG as a means of delivering training).</a:t>
            </a:r>
          </a:p>
          <a:p>
            <a:pPr marL="0" indent="0">
              <a:lnSpc>
                <a:spcPct val="100000"/>
              </a:lnSpc>
              <a:buFont typeface="Arial"/>
              <a:buNone/>
            </a:pPr>
            <a:r>
              <a:rPr lang="en-GB" sz="2800" dirty="0">
                <a:latin typeface="+mn-lt"/>
              </a:rPr>
              <a:t>•	Also, at the restoration conference there was a definite recognition of the difficulty of recruiting volunteers.</a:t>
            </a:r>
          </a:p>
          <a:p>
            <a:pPr marL="0" indent="0">
              <a:lnSpc>
                <a:spcPct val="100000"/>
              </a:lnSpc>
              <a:buFont typeface="Arial"/>
              <a:buNone/>
            </a:pPr>
            <a:endParaRPr lang="en-GB" sz="2800" dirty="0">
              <a:latin typeface="+mn-lt"/>
            </a:endParaRPr>
          </a:p>
          <a:p>
            <a:pPr marL="0" indent="0">
              <a:buFont typeface="Arial"/>
              <a:buNone/>
            </a:pPr>
            <a:endParaRPr lang="en-GB" sz="2000" dirty="0"/>
          </a:p>
          <a:p>
            <a:pPr marL="0" indent="0">
              <a:buFont typeface="Arial"/>
              <a:buNone/>
            </a:pPr>
            <a:endParaRPr lang="en-GB" sz="2000" dirty="0"/>
          </a:p>
        </p:txBody>
      </p:sp>
    </p:spTree>
    <p:extLst>
      <p:ext uri="{BB962C8B-B14F-4D97-AF65-F5344CB8AC3E}">
        <p14:creationId xmlns:p14="http://schemas.microsoft.com/office/powerpoint/2010/main" val="3079524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A87C3-FE29-6EE3-022E-8CFAEFD7BF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D719C6-A297-FE1B-7CEA-BB99B690A21E}"/>
              </a:ext>
            </a:extLst>
          </p:cNvPr>
          <p:cNvSpPr>
            <a:spLocks noGrp="1"/>
          </p:cNvSpPr>
          <p:nvPr>
            <p:ph type="title"/>
          </p:nvPr>
        </p:nvSpPr>
        <p:spPr>
          <a:xfrm>
            <a:off x="1905000" y="528692"/>
            <a:ext cx="8382000" cy="431428"/>
          </a:xfrm>
        </p:spPr>
        <p:txBody>
          <a:bodyPr/>
          <a:lstStyle/>
          <a:p>
            <a:pPr algn="ctr"/>
            <a:r>
              <a:rPr lang="en-GB" sz="2400" dirty="0"/>
              <a:t>FURTHER LESSONS</a:t>
            </a:r>
          </a:p>
        </p:txBody>
      </p:sp>
      <p:sp>
        <p:nvSpPr>
          <p:cNvPr id="6" name="Content Placeholder 2">
            <a:extLst>
              <a:ext uri="{FF2B5EF4-FFF2-40B4-BE49-F238E27FC236}">
                <a16:creationId xmlns:a16="http://schemas.microsoft.com/office/drawing/2014/main" id="{D0FFF664-81D0-503A-3D54-0083B83C59A3}"/>
              </a:ext>
            </a:extLst>
          </p:cNvPr>
          <p:cNvSpPr txBox="1">
            <a:spLocks/>
          </p:cNvSpPr>
          <p:nvPr/>
        </p:nvSpPr>
        <p:spPr>
          <a:xfrm>
            <a:off x="1709918" y="1193800"/>
            <a:ext cx="9633722" cy="4277360"/>
          </a:xfrm>
          <a:prstGeom prst="rect">
            <a:avLst/>
          </a:prstGeom>
        </p:spPr>
        <p:txBody>
          <a:bodyPr vert="horz" lIns="0" tIns="0" rIns="0" bIns="0" rtlCol="0">
            <a:noAutofit/>
          </a:bodyPr>
          <a:lstStyle>
            <a:lvl1pPr marL="108000" indent="-108000" algn="l" defTabSz="914400" rtl="0" eaLnBrk="1" latinLnBrk="0" hangingPunct="1">
              <a:lnSpc>
                <a:spcPts val="2000"/>
              </a:lnSpc>
              <a:spcBef>
                <a:spcPts val="0"/>
              </a:spcBef>
              <a:spcAft>
                <a:spcPts val="1500"/>
              </a:spcAft>
              <a:buFont typeface="Arial"/>
              <a:buChar char="•"/>
              <a:defRPr sz="1800" b="0" i="0" kern="1200">
                <a:solidFill>
                  <a:schemeClr val="tx1"/>
                </a:solidFill>
                <a:latin typeface="Georgia" charset="0"/>
                <a:ea typeface="Georgia" charset="0"/>
                <a:cs typeface="Georgia" charset="0"/>
              </a:defRPr>
            </a:lvl1pPr>
            <a:lvl2pPr marL="0" indent="0" algn="l" defTabSz="914400" rtl="0" eaLnBrk="1" latinLnBrk="0" hangingPunct="1">
              <a:lnSpc>
                <a:spcPts val="2000"/>
              </a:lnSpc>
              <a:spcBef>
                <a:spcPts val="0"/>
              </a:spcBef>
              <a:spcAft>
                <a:spcPts val="1500"/>
              </a:spcAft>
              <a:buFont typeface="Arial"/>
              <a:buNone/>
              <a:tabLst/>
              <a:defRPr sz="1800" b="0" i="0" kern="1200">
                <a:solidFill>
                  <a:schemeClr val="tx1"/>
                </a:solidFill>
                <a:latin typeface="Georgia" charset="0"/>
                <a:ea typeface="Georgia" charset="0"/>
                <a:cs typeface="Georgia" charset="0"/>
              </a:defRPr>
            </a:lvl2pPr>
            <a:lvl3pPr marL="216000" indent="-108000" algn="l" defTabSz="914400" rtl="0" eaLnBrk="1" latinLnBrk="0" hangingPunct="1">
              <a:lnSpc>
                <a:spcPts val="1600"/>
              </a:lnSpc>
              <a:spcBef>
                <a:spcPts val="0"/>
              </a:spcBef>
              <a:spcAft>
                <a:spcPts val="800"/>
              </a:spcAft>
              <a:buFont typeface="Arial"/>
              <a:buChar char="•"/>
              <a:defRPr sz="1400" b="0" i="0" kern="1200">
                <a:solidFill>
                  <a:schemeClr val="tx1"/>
                </a:solidFill>
                <a:latin typeface="Georgia" charset="0"/>
                <a:ea typeface="Georgia" charset="0"/>
                <a:cs typeface="Georgia" charset="0"/>
              </a:defRPr>
            </a:lvl3pPr>
            <a:lvl4pPr marL="216000" indent="0" algn="l" defTabSz="914400" rtl="0" eaLnBrk="1" latinLnBrk="0" hangingPunct="1">
              <a:lnSpc>
                <a:spcPts val="1600"/>
              </a:lnSpc>
              <a:spcBef>
                <a:spcPts val="0"/>
              </a:spcBef>
              <a:spcAft>
                <a:spcPts val="800"/>
              </a:spcAft>
              <a:buFont typeface="Arial"/>
              <a:buNone/>
              <a:defRPr sz="1400" b="0" i="0" kern="1200">
                <a:solidFill>
                  <a:schemeClr val="tx1"/>
                </a:solidFill>
                <a:latin typeface="Georgia" charset="0"/>
                <a:ea typeface="Georgia" charset="0"/>
                <a:cs typeface="Georgia" charset="0"/>
              </a:defRPr>
            </a:lvl4pPr>
            <a:lvl5pPr marL="324000" indent="-108000" algn="l" defTabSz="914400" rtl="0" eaLnBrk="1" latinLnBrk="0" hangingPunct="1">
              <a:lnSpc>
                <a:spcPts val="1400"/>
              </a:lnSpc>
              <a:spcBef>
                <a:spcPts val="0"/>
              </a:spcBef>
              <a:spcAft>
                <a:spcPts val="700"/>
              </a:spcAft>
              <a:buFont typeface="Arial"/>
              <a:buChar char="•"/>
              <a:defRPr sz="1200" b="0" i="0" kern="1200">
                <a:solidFill>
                  <a:schemeClr val="tx1"/>
                </a:solidFill>
                <a:latin typeface="Georgia"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04000" indent="-540000">
              <a:lnSpc>
                <a:spcPct val="100000"/>
              </a:lnSpc>
            </a:pPr>
            <a:r>
              <a:rPr lang="en-GB" sz="2800" dirty="0">
                <a:latin typeface="+mn-lt"/>
              </a:rPr>
              <a:t>Each Restoration Trust is different.</a:t>
            </a:r>
          </a:p>
          <a:p>
            <a:pPr marL="504000" indent="-540000">
              <a:lnSpc>
                <a:spcPct val="100000"/>
              </a:lnSpc>
            </a:pPr>
            <a:r>
              <a:rPr lang="en-GB" sz="2800" dirty="0">
                <a:latin typeface="+mn-lt"/>
              </a:rPr>
              <a:t>There is often a need within Trusts for more thought on business strategy.</a:t>
            </a:r>
          </a:p>
          <a:p>
            <a:pPr marL="504000" indent="-540000">
              <a:lnSpc>
                <a:spcPct val="100000"/>
              </a:lnSpc>
            </a:pPr>
            <a:r>
              <a:rPr lang="en-GB" sz="2800" dirty="0">
                <a:latin typeface="+mn-lt"/>
              </a:rPr>
              <a:t>Trusts are sometimes unaware of some needs. </a:t>
            </a:r>
          </a:p>
          <a:p>
            <a:pPr marL="504000" indent="-540000">
              <a:lnSpc>
                <a:spcPct val="100000"/>
              </a:lnSpc>
            </a:pPr>
            <a:r>
              <a:rPr lang="en-GB" sz="2800" dirty="0">
                <a:latin typeface="+mn-lt"/>
              </a:rPr>
              <a:t>There is a tendency in some Trusts to just keep the project moving with the resources and skills available, which can lead to subsequent issues.</a:t>
            </a:r>
          </a:p>
          <a:p>
            <a:pPr marL="504000" indent="-540000">
              <a:lnSpc>
                <a:spcPct val="100000"/>
              </a:lnSpc>
            </a:pPr>
            <a:r>
              <a:rPr lang="en-GB" sz="2800" dirty="0">
                <a:latin typeface="+mn-lt"/>
              </a:rPr>
              <a:t>Two-way dialogues with experts provide the best means of supporting Trusts.</a:t>
            </a:r>
          </a:p>
          <a:p>
            <a:pPr marL="0" indent="0">
              <a:lnSpc>
                <a:spcPct val="100000"/>
              </a:lnSpc>
              <a:buFont typeface="Arial"/>
              <a:buNone/>
            </a:pPr>
            <a:endParaRPr lang="en-GB" sz="2800" dirty="0">
              <a:latin typeface="+mn-lt"/>
            </a:endParaRPr>
          </a:p>
          <a:p>
            <a:pPr marL="0" indent="0">
              <a:buFont typeface="Arial"/>
              <a:buNone/>
            </a:pPr>
            <a:endParaRPr lang="en-GB" sz="2000" dirty="0"/>
          </a:p>
          <a:p>
            <a:pPr marL="0" indent="0">
              <a:buFont typeface="Arial"/>
              <a:buNone/>
            </a:pPr>
            <a:endParaRPr lang="en-GB" sz="2000" dirty="0"/>
          </a:p>
        </p:txBody>
      </p:sp>
    </p:spTree>
    <p:extLst>
      <p:ext uri="{BB962C8B-B14F-4D97-AF65-F5344CB8AC3E}">
        <p14:creationId xmlns:p14="http://schemas.microsoft.com/office/powerpoint/2010/main" val="3199179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888FB-5597-EFD2-B758-F219C55949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61A1E4-31DB-4EAF-BC45-7F43DA80EE60}"/>
              </a:ext>
            </a:extLst>
          </p:cNvPr>
          <p:cNvSpPr>
            <a:spLocks noGrp="1"/>
          </p:cNvSpPr>
          <p:nvPr>
            <p:ph type="title"/>
          </p:nvPr>
        </p:nvSpPr>
        <p:spPr>
          <a:xfrm>
            <a:off x="1905000" y="528692"/>
            <a:ext cx="8382000" cy="431428"/>
          </a:xfrm>
        </p:spPr>
        <p:txBody>
          <a:bodyPr/>
          <a:lstStyle/>
          <a:p>
            <a:pPr algn="ctr"/>
            <a:r>
              <a:rPr lang="en-GB" sz="2400" dirty="0"/>
              <a:t>FURTHER LESSONS</a:t>
            </a:r>
          </a:p>
        </p:txBody>
      </p:sp>
      <p:sp>
        <p:nvSpPr>
          <p:cNvPr id="6" name="Content Placeholder 2">
            <a:extLst>
              <a:ext uri="{FF2B5EF4-FFF2-40B4-BE49-F238E27FC236}">
                <a16:creationId xmlns:a16="http://schemas.microsoft.com/office/drawing/2014/main" id="{F7312CC7-07E4-6D13-52E1-EF7B98DC0F31}"/>
              </a:ext>
            </a:extLst>
          </p:cNvPr>
          <p:cNvSpPr txBox="1">
            <a:spLocks/>
          </p:cNvSpPr>
          <p:nvPr/>
        </p:nvSpPr>
        <p:spPr>
          <a:xfrm>
            <a:off x="1709918" y="1193800"/>
            <a:ext cx="9633722" cy="4277360"/>
          </a:xfrm>
          <a:prstGeom prst="rect">
            <a:avLst/>
          </a:prstGeom>
        </p:spPr>
        <p:txBody>
          <a:bodyPr vert="horz" lIns="0" tIns="0" rIns="0" bIns="0" rtlCol="0">
            <a:noAutofit/>
          </a:bodyPr>
          <a:lstStyle>
            <a:lvl1pPr marL="108000" indent="-108000" algn="l" defTabSz="914400" rtl="0" eaLnBrk="1" latinLnBrk="0" hangingPunct="1">
              <a:lnSpc>
                <a:spcPts val="2000"/>
              </a:lnSpc>
              <a:spcBef>
                <a:spcPts val="0"/>
              </a:spcBef>
              <a:spcAft>
                <a:spcPts val="1500"/>
              </a:spcAft>
              <a:buFont typeface="Arial"/>
              <a:buChar char="•"/>
              <a:defRPr sz="1800" b="0" i="0" kern="1200">
                <a:solidFill>
                  <a:schemeClr val="tx1"/>
                </a:solidFill>
                <a:latin typeface="Georgia" charset="0"/>
                <a:ea typeface="Georgia" charset="0"/>
                <a:cs typeface="Georgia" charset="0"/>
              </a:defRPr>
            </a:lvl1pPr>
            <a:lvl2pPr marL="0" indent="0" algn="l" defTabSz="914400" rtl="0" eaLnBrk="1" latinLnBrk="0" hangingPunct="1">
              <a:lnSpc>
                <a:spcPts val="2000"/>
              </a:lnSpc>
              <a:spcBef>
                <a:spcPts val="0"/>
              </a:spcBef>
              <a:spcAft>
                <a:spcPts val="1500"/>
              </a:spcAft>
              <a:buFont typeface="Arial"/>
              <a:buNone/>
              <a:tabLst/>
              <a:defRPr sz="1800" b="0" i="0" kern="1200">
                <a:solidFill>
                  <a:schemeClr val="tx1"/>
                </a:solidFill>
                <a:latin typeface="Georgia" charset="0"/>
                <a:ea typeface="Georgia" charset="0"/>
                <a:cs typeface="Georgia" charset="0"/>
              </a:defRPr>
            </a:lvl2pPr>
            <a:lvl3pPr marL="216000" indent="-108000" algn="l" defTabSz="914400" rtl="0" eaLnBrk="1" latinLnBrk="0" hangingPunct="1">
              <a:lnSpc>
                <a:spcPts val="1600"/>
              </a:lnSpc>
              <a:spcBef>
                <a:spcPts val="0"/>
              </a:spcBef>
              <a:spcAft>
                <a:spcPts val="800"/>
              </a:spcAft>
              <a:buFont typeface="Arial"/>
              <a:buChar char="•"/>
              <a:defRPr sz="1400" b="0" i="0" kern="1200">
                <a:solidFill>
                  <a:schemeClr val="tx1"/>
                </a:solidFill>
                <a:latin typeface="Georgia" charset="0"/>
                <a:ea typeface="Georgia" charset="0"/>
                <a:cs typeface="Georgia" charset="0"/>
              </a:defRPr>
            </a:lvl3pPr>
            <a:lvl4pPr marL="216000" indent="0" algn="l" defTabSz="914400" rtl="0" eaLnBrk="1" latinLnBrk="0" hangingPunct="1">
              <a:lnSpc>
                <a:spcPts val="1600"/>
              </a:lnSpc>
              <a:spcBef>
                <a:spcPts val="0"/>
              </a:spcBef>
              <a:spcAft>
                <a:spcPts val="800"/>
              </a:spcAft>
              <a:buFont typeface="Arial"/>
              <a:buNone/>
              <a:defRPr sz="1400" b="0" i="0" kern="1200">
                <a:solidFill>
                  <a:schemeClr val="tx1"/>
                </a:solidFill>
                <a:latin typeface="Georgia" charset="0"/>
                <a:ea typeface="Georgia" charset="0"/>
                <a:cs typeface="Georgia" charset="0"/>
              </a:defRPr>
            </a:lvl4pPr>
            <a:lvl5pPr marL="324000" indent="-108000" algn="l" defTabSz="914400" rtl="0" eaLnBrk="1" latinLnBrk="0" hangingPunct="1">
              <a:lnSpc>
                <a:spcPts val="1400"/>
              </a:lnSpc>
              <a:spcBef>
                <a:spcPts val="0"/>
              </a:spcBef>
              <a:spcAft>
                <a:spcPts val="700"/>
              </a:spcAft>
              <a:buFont typeface="Arial"/>
              <a:buChar char="•"/>
              <a:defRPr sz="1200" b="0" i="0" kern="1200">
                <a:solidFill>
                  <a:schemeClr val="tx1"/>
                </a:solidFill>
                <a:latin typeface="Georgia"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04000" indent="-540000">
              <a:lnSpc>
                <a:spcPct val="100000"/>
              </a:lnSpc>
            </a:pPr>
            <a:r>
              <a:rPr lang="en-GB" sz="2800" dirty="0">
                <a:latin typeface="+mn-lt"/>
              </a:rPr>
              <a:t>Each Restoration Trust is different.</a:t>
            </a:r>
          </a:p>
          <a:p>
            <a:pPr marL="504000" indent="-540000">
              <a:lnSpc>
                <a:spcPct val="100000"/>
              </a:lnSpc>
            </a:pPr>
            <a:r>
              <a:rPr lang="en-GB" sz="2800" dirty="0">
                <a:latin typeface="+mn-lt"/>
              </a:rPr>
              <a:t>There is often a need within Trusts for more thought on business strategy.</a:t>
            </a:r>
          </a:p>
          <a:p>
            <a:pPr marL="504000" indent="-540000">
              <a:lnSpc>
                <a:spcPct val="100000"/>
              </a:lnSpc>
            </a:pPr>
            <a:r>
              <a:rPr lang="en-GB" sz="2800" dirty="0">
                <a:latin typeface="+mn-lt"/>
              </a:rPr>
              <a:t>Trusts are sometimes unaware of some needs. </a:t>
            </a:r>
          </a:p>
          <a:p>
            <a:pPr marL="504000" indent="-540000">
              <a:lnSpc>
                <a:spcPct val="100000"/>
              </a:lnSpc>
            </a:pPr>
            <a:r>
              <a:rPr lang="en-GB" sz="2800" dirty="0">
                <a:latin typeface="+mn-lt"/>
              </a:rPr>
              <a:t>There is a tendency in some Trusts to just keep the project moving with the resources and skills available, which can lead to subsequent issues.</a:t>
            </a:r>
          </a:p>
          <a:p>
            <a:pPr marL="504000" indent="-540000">
              <a:lnSpc>
                <a:spcPct val="100000"/>
              </a:lnSpc>
            </a:pPr>
            <a:r>
              <a:rPr lang="en-GB" sz="2800" dirty="0">
                <a:latin typeface="+mn-lt"/>
              </a:rPr>
              <a:t>Two-way dialogues with experts provide the best means of supporting Trusts.</a:t>
            </a:r>
          </a:p>
          <a:p>
            <a:pPr marL="0" indent="0">
              <a:lnSpc>
                <a:spcPct val="100000"/>
              </a:lnSpc>
              <a:buFont typeface="Arial"/>
              <a:buNone/>
            </a:pPr>
            <a:endParaRPr lang="en-GB" sz="2800" dirty="0">
              <a:latin typeface="+mn-lt"/>
            </a:endParaRPr>
          </a:p>
          <a:p>
            <a:pPr marL="0" indent="0">
              <a:buFont typeface="Arial"/>
              <a:buNone/>
            </a:pPr>
            <a:endParaRPr lang="en-GB" sz="2000" dirty="0"/>
          </a:p>
          <a:p>
            <a:pPr marL="0" indent="0">
              <a:buFont typeface="Arial"/>
              <a:buNone/>
            </a:pPr>
            <a:endParaRPr lang="en-GB" sz="2000" dirty="0"/>
          </a:p>
        </p:txBody>
      </p:sp>
    </p:spTree>
    <p:extLst>
      <p:ext uri="{BB962C8B-B14F-4D97-AF65-F5344CB8AC3E}">
        <p14:creationId xmlns:p14="http://schemas.microsoft.com/office/powerpoint/2010/main" val="51672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C568E-C4DC-9FF4-0AF1-66AAA277C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B4A545-DE8C-1610-8F7F-98E2CF121D9F}"/>
              </a:ext>
            </a:extLst>
          </p:cNvPr>
          <p:cNvSpPr>
            <a:spLocks noGrp="1"/>
          </p:cNvSpPr>
          <p:nvPr>
            <p:ph type="title"/>
          </p:nvPr>
        </p:nvSpPr>
        <p:spPr>
          <a:xfrm>
            <a:off x="1905000" y="528692"/>
            <a:ext cx="8382000" cy="431428"/>
          </a:xfrm>
        </p:spPr>
        <p:txBody>
          <a:bodyPr/>
          <a:lstStyle/>
          <a:p>
            <a:pPr algn="ctr"/>
            <a:r>
              <a:rPr lang="en-GB" sz="2400" dirty="0"/>
              <a:t>CONCLUSIONS</a:t>
            </a:r>
          </a:p>
        </p:txBody>
      </p:sp>
      <p:sp>
        <p:nvSpPr>
          <p:cNvPr id="6" name="Content Placeholder 2">
            <a:extLst>
              <a:ext uri="{FF2B5EF4-FFF2-40B4-BE49-F238E27FC236}">
                <a16:creationId xmlns:a16="http://schemas.microsoft.com/office/drawing/2014/main" id="{3EBEC193-8FB5-D79D-C822-675A00F95B10}"/>
              </a:ext>
            </a:extLst>
          </p:cNvPr>
          <p:cNvSpPr txBox="1">
            <a:spLocks/>
          </p:cNvSpPr>
          <p:nvPr/>
        </p:nvSpPr>
        <p:spPr>
          <a:xfrm>
            <a:off x="1905000" y="1087120"/>
            <a:ext cx="8978402" cy="4277360"/>
          </a:xfrm>
          <a:prstGeom prst="rect">
            <a:avLst/>
          </a:prstGeom>
        </p:spPr>
        <p:txBody>
          <a:bodyPr vert="horz" lIns="0" tIns="0" rIns="0" bIns="0" rtlCol="0">
            <a:noAutofit/>
          </a:bodyPr>
          <a:lstStyle>
            <a:lvl1pPr marL="108000" indent="-108000" algn="l" defTabSz="914400" rtl="0" eaLnBrk="1" latinLnBrk="0" hangingPunct="1">
              <a:lnSpc>
                <a:spcPts val="2000"/>
              </a:lnSpc>
              <a:spcBef>
                <a:spcPts val="0"/>
              </a:spcBef>
              <a:spcAft>
                <a:spcPts val="1500"/>
              </a:spcAft>
              <a:buFont typeface="Arial"/>
              <a:buChar char="•"/>
              <a:defRPr sz="1800" b="0" i="0" kern="1200">
                <a:solidFill>
                  <a:schemeClr val="tx1"/>
                </a:solidFill>
                <a:latin typeface="Georgia" charset="0"/>
                <a:ea typeface="Georgia" charset="0"/>
                <a:cs typeface="Georgia" charset="0"/>
              </a:defRPr>
            </a:lvl1pPr>
            <a:lvl2pPr marL="0" indent="0" algn="l" defTabSz="914400" rtl="0" eaLnBrk="1" latinLnBrk="0" hangingPunct="1">
              <a:lnSpc>
                <a:spcPts val="2000"/>
              </a:lnSpc>
              <a:spcBef>
                <a:spcPts val="0"/>
              </a:spcBef>
              <a:spcAft>
                <a:spcPts val="1500"/>
              </a:spcAft>
              <a:buFont typeface="Arial"/>
              <a:buNone/>
              <a:tabLst/>
              <a:defRPr sz="1800" b="0" i="0" kern="1200">
                <a:solidFill>
                  <a:schemeClr val="tx1"/>
                </a:solidFill>
                <a:latin typeface="Georgia" charset="0"/>
                <a:ea typeface="Georgia" charset="0"/>
                <a:cs typeface="Georgia" charset="0"/>
              </a:defRPr>
            </a:lvl2pPr>
            <a:lvl3pPr marL="216000" indent="-108000" algn="l" defTabSz="914400" rtl="0" eaLnBrk="1" latinLnBrk="0" hangingPunct="1">
              <a:lnSpc>
                <a:spcPts val="1600"/>
              </a:lnSpc>
              <a:spcBef>
                <a:spcPts val="0"/>
              </a:spcBef>
              <a:spcAft>
                <a:spcPts val="800"/>
              </a:spcAft>
              <a:buFont typeface="Arial"/>
              <a:buChar char="•"/>
              <a:defRPr sz="1400" b="0" i="0" kern="1200">
                <a:solidFill>
                  <a:schemeClr val="tx1"/>
                </a:solidFill>
                <a:latin typeface="Georgia" charset="0"/>
                <a:ea typeface="Georgia" charset="0"/>
                <a:cs typeface="Georgia" charset="0"/>
              </a:defRPr>
            </a:lvl3pPr>
            <a:lvl4pPr marL="216000" indent="0" algn="l" defTabSz="914400" rtl="0" eaLnBrk="1" latinLnBrk="0" hangingPunct="1">
              <a:lnSpc>
                <a:spcPts val="1600"/>
              </a:lnSpc>
              <a:spcBef>
                <a:spcPts val="0"/>
              </a:spcBef>
              <a:spcAft>
                <a:spcPts val="800"/>
              </a:spcAft>
              <a:buFont typeface="Arial"/>
              <a:buNone/>
              <a:defRPr sz="1400" b="0" i="0" kern="1200">
                <a:solidFill>
                  <a:schemeClr val="tx1"/>
                </a:solidFill>
                <a:latin typeface="Georgia" charset="0"/>
                <a:ea typeface="Georgia" charset="0"/>
                <a:cs typeface="Georgia" charset="0"/>
              </a:defRPr>
            </a:lvl4pPr>
            <a:lvl5pPr marL="324000" indent="-108000" algn="l" defTabSz="914400" rtl="0" eaLnBrk="1" latinLnBrk="0" hangingPunct="1">
              <a:lnSpc>
                <a:spcPts val="1400"/>
              </a:lnSpc>
              <a:spcBef>
                <a:spcPts val="0"/>
              </a:spcBef>
              <a:spcAft>
                <a:spcPts val="700"/>
              </a:spcAft>
              <a:buFont typeface="Arial"/>
              <a:buChar char="•"/>
              <a:defRPr sz="1200" b="0" i="0" kern="1200">
                <a:solidFill>
                  <a:schemeClr val="tx1"/>
                </a:solidFill>
                <a:latin typeface="Georgia"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en-GB" sz="2800" dirty="0">
                <a:latin typeface="+mn-lt"/>
              </a:rPr>
              <a:t>Expertise available from the IWA Restoration Hub has deteriorated significantly over the last few years. A prompt means of accessing relevant and trusted expertise is now needed including: </a:t>
            </a:r>
          </a:p>
          <a:p>
            <a:pPr marL="504000" indent="-540000">
              <a:lnSpc>
                <a:spcPct val="100000"/>
              </a:lnSpc>
            </a:pPr>
            <a:r>
              <a:rPr lang="en-GB" sz="2800" dirty="0">
                <a:latin typeface="+mn-lt"/>
              </a:rPr>
              <a:t>Signposting to endorsed providers of solutions. </a:t>
            </a:r>
          </a:p>
          <a:p>
            <a:pPr marL="504000" indent="-540000">
              <a:lnSpc>
                <a:spcPct val="100000"/>
              </a:lnSpc>
            </a:pPr>
            <a:r>
              <a:rPr lang="en-GB" sz="2800" dirty="0">
                <a:latin typeface="+mn-lt"/>
              </a:rPr>
              <a:t>Access to in house expertise in canal restoration. </a:t>
            </a:r>
          </a:p>
          <a:p>
            <a:pPr marL="504000" indent="-540000">
              <a:lnSpc>
                <a:spcPct val="100000"/>
              </a:lnSpc>
            </a:pPr>
            <a:r>
              <a:rPr lang="en-GB" sz="2800" dirty="0">
                <a:latin typeface="+mn-lt"/>
              </a:rPr>
              <a:t>A library of suppliers/consultants and working templates/case studies. </a:t>
            </a:r>
          </a:p>
          <a:p>
            <a:pPr marL="504000" indent="-540000">
              <a:lnSpc>
                <a:spcPct val="100000"/>
              </a:lnSpc>
            </a:pPr>
            <a:r>
              <a:rPr lang="en-GB" sz="2800" dirty="0">
                <a:latin typeface="+mn-lt"/>
              </a:rPr>
              <a:t>A network of expertise within the trusts.</a:t>
            </a:r>
          </a:p>
          <a:p>
            <a:pPr marL="0" indent="0">
              <a:lnSpc>
                <a:spcPct val="100000"/>
              </a:lnSpc>
              <a:buNone/>
            </a:pPr>
            <a:r>
              <a:rPr lang="en-GB" sz="2800" dirty="0">
                <a:latin typeface="+mn-lt"/>
              </a:rPr>
              <a:t>The formation of the Restoration Panel is part of the IWA’s response.</a:t>
            </a:r>
          </a:p>
          <a:p>
            <a:pPr marL="0" indent="0">
              <a:lnSpc>
                <a:spcPct val="100000"/>
              </a:lnSpc>
              <a:buFont typeface="Arial"/>
              <a:buNone/>
            </a:pPr>
            <a:endParaRPr lang="en-GB" sz="2800" dirty="0">
              <a:latin typeface="+mn-lt"/>
            </a:endParaRPr>
          </a:p>
          <a:p>
            <a:pPr marL="0" indent="0">
              <a:buFont typeface="Arial"/>
              <a:buNone/>
            </a:pPr>
            <a:endParaRPr lang="en-GB" sz="2000" dirty="0"/>
          </a:p>
          <a:p>
            <a:pPr marL="0" indent="0">
              <a:buFont typeface="Arial"/>
              <a:buNone/>
            </a:pPr>
            <a:endParaRPr lang="en-GB" sz="2000" dirty="0"/>
          </a:p>
        </p:txBody>
      </p:sp>
    </p:spTree>
    <p:extLst>
      <p:ext uri="{BB962C8B-B14F-4D97-AF65-F5344CB8AC3E}">
        <p14:creationId xmlns:p14="http://schemas.microsoft.com/office/powerpoint/2010/main" val="1733942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F0356-114E-D06D-D734-7C39A253C9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61C44D-97CA-7260-E52F-FFACE0A20E62}"/>
              </a:ext>
            </a:extLst>
          </p:cNvPr>
          <p:cNvSpPr>
            <a:spLocks noGrp="1"/>
          </p:cNvSpPr>
          <p:nvPr>
            <p:ph type="title"/>
          </p:nvPr>
        </p:nvSpPr>
        <p:spPr>
          <a:xfrm>
            <a:off x="2116742" y="3165821"/>
            <a:ext cx="8585946" cy="1181101"/>
          </a:xfrm>
        </p:spPr>
        <p:txBody>
          <a:bodyPr/>
          <a:lstStyle/>
          <a:p>
            <a:pPr algn="ctr"/>
            <a:r>
              <a:rPr lang="en-GB" sz="5400" dirty="0"/>
              <a:t>The Smedley report – Nov 2022</a:t>
            </a:r>
            <a:r>
              <a:rPr lang="en-GB" sz="5400" dirty="0">
                <a:latin typeface="Georgia" panose="02040502050405020303" pitchFamily="18" charset="0"/>
              </a:rPr>
              <a:t>.</a:t>
            </a:r>
          </a:p>
        </p:txBody>
      </p:sp>
    </p:spTree>
    <p:extLst>
      <p:ext uri="{BB962C8B-B14F-4D97-AF65-F5344CB8AC3E}">
        <p14:creationId xmlns:p14="http://schemas.microsoft.com/office/powerpoint/2010/main" val="3234930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A6BEE-48A3-2D00-CF56-EF3172832B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ED6BBA-B874-B2A5-281F-E3DE2BCD656B}"/>
              </a:ext>
            </a:extLst>
          </p:cNvPr>
          <p:cNvSpPr>
            <a:spLocks noGrp="1"/>
          </p:cNvSpPr>
          <p:nvPr>
            <p:ph type="title"/>
          </p:nvPr>
        </p:nvSpPr>
        <p:spPr>
          <a:xfrm>
            <a:off x="3266440" y="139939"/>
            <a:ext cx="6365240" cy="642381"/>
          </a:xfrm>
        </p:spPr>
        <p:txBody>
          <a:bodyPr/>
          <a:lstStyle/>
          <a:p>
            <a:r>
              <a:rPr lang="en-GB" sz="2400" dirty="0"/>
              <a:t>The Smedley report – Nov 2022</a:t>
            </a:r>
          </a:p>
        </p:txBody>
      </p:sp>
      <p:sp>
        <p:nvSpPr>
          <p:cNvPr id="3" name="Content Placeholder 2">
            <a:extLst>
              <a:ext uri="{FF2B5EF4-FFF2-40B4-BE49-F238E27FC236}">
                <a16:creationId xmlns:a16="http://schemas.microsoft.com/office/drawing/2014/main" id="{4F1DF9B1-D9C5-C83F-D182-CDC4D6CABD5B}"/>
              </a:ext>
            </a:extLst>
          </p:cNvPr>
          <p:cNvSpPr>
            <a:spLocks noGrp="1"/>
          </p:cNvSpPr>
          <p:nvPr>
            <p:ph idx="1"/>
          </p:nvPr>
        </p:nvSpPr>
        <p:spPr>
          <a:xfrm>
            <a:off x="1638798" y="883920"/>
            <a:ext cx="9201921" cy="4475108"/>
          </a:xfrm>
        </p:spPr>
        <p:txBody>
          <a:bodyPr/>
          <a:lstStyle/>
          <a:p>
            <a:pPr marL="0" indent="0">
              <a:lnSpc>
                <a:spcPct val="100000"/>
              </a:lnSpc>
              <a:buNone/>
            </a:pPr>
            <a:r>
              <a:rPr lang="en-GB" sz="2800" dirty="0">
                <a:latin typeface="+mn-lt"/>
              </a:rPr>
              <a:t>Between January and August 2022 Alison Smedley carried out research:</a:t>
            </a:r>
          </a:p>
          <a:p>
            <a:pPr marL="450900" indent="-342900">
              <a:lnSpc>
                <a:spcPct val="100000"/>
              </a:lnSpc>
            </a:pPr>
            <a:r>
              <a:rPr lang="en-GB" sz="2800" dirty="0">
                <a:latin typeface="+mn-lt"/>
              </a:rPr>
              <a:t>to confirm which derelict waterways have active organisations progressing their restoration,</a:t>
            </a:r>
          </a:p>
          <a:p>
            <a:pPr marL="450900" indent="-342900">
              <a:lnSpc>
                <a:spcPct val="100000"/>
              </a:lnSpc>
            </a:pPr>
            <a:r>
              <a:rPr lang="en-GB" sz="2800" dirty="0">
                <a:latin typeface="+mn-lt"/>
              </a:rPr>
              <a:t>to determine accurate figures for the number of miles currently under restoration at different stages,</a:t>
            </a:r>
          </a:p>
          <a:p>
            <a:pPr marL="450900" indent="-342900">
              <a:lnSpc>
                <a:spcPct val="100000"/>
              </a:lnSpc>
            </a:pPr>
            <a:r>
              <a:rPr lang="en-GB" sz="2800" dirty="0">
                <a:latin typeface="+mn-lt"/>
              </a:rPr>
              <a:t>to discover what barriers or problems are preventing progress on these restoration projects, and </a:t>
            </a:r>
          </a:p>
          <a:p>
            <a:pPr marL="450900" indent="-342900">
              <a:lnSpc>
                <a:spcPct val="100000"/>
              </a:lnSpc>
            </a:pPr>
            <a:r>
              <a:rPr lang="en-GB" sz="2800" dirty="0">
                <a:latin typeface="+mn-lt"/>
              </a:rPr>
              <a:t>to enable IWA’s Restoration Hub to better prioritise its activities to support restoration organisations in building their own resources so that they will have the capacity to deliver projects when funding opportunities arise. </a:t>
            </a:r>
          </a:p>
          <a:p>
            <a:pPr marL="0" indent="0">
              <a:buNone/>
            </a:pPr>
            <a:endParaRPr lang="en-GB" sz="2400" dirty="0">
              <a:latin typeface="+mn-lt"/>
            </a:endParaRPr>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2433261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C3B27-A3CA-3B23-A222-F65339C561FB}"/>
              </a:ext>
            </a:extLst>
          </p:cNvPr>
          <p:cNvSpPr>
            <a:spLocks noGrp="1"/>
          </p:cNvSpPr>
          <p:nvPr>
            <p:ph type="title"/>
          </p:nvPr>
        </p:nvSpPr>
        <p:spPr>
          <a:xfrm>
            <a:off x="3460343" y="917179"/>
            <a:ext cx="5472000" cy="754141"/>
          </a:xfrm>
        </p:spPr>
        <p:txBody>
          <a:bodyPr/>
          <a:lstStyle/>
          <a:p>
            <a:pPr algn="ctr"/>
            <a:r>
              <a:rPr lang="en-GB" dirty="0"/>
              <a:t>RESTORATION PROJECTS AND MILEAGE</a:t>
            </a:r>
          </a:p>
        </p:txBody>
      </p:sp>
      <p:pic>
        <p:nvPicPr>
          <p:cNvPr id="5" name="Picture 4">
            <a:extLst>
              <a:ext uri="{FF2B5EF4-FFF2-40B4-BE49-F238E27FC236}">
                <a16:creationId xmlns:a16="http://schemas.microsoft.com/office/drawing/2014/main" id="{2A999FDF-06EE-A59C-B21D-8F574DE945F9}"/>
              </a:ext>
            </a:extLst>
          </p:cNvPr>
          <p:cNvPicPr>
            <a:picLocks noChangeAspect="1"/>
          </p:cNvPicPr>
          <p:nvPr/>
        </p:nvPicPr>
        <p:blipFill>
          <a:blip r:embed="rId3"/>
          <a:srcRect t="18116"/>
          <a:stretch>
            <a:fillRect/>
          </a:stretch>
        </p:blipFill>
        <p:spPr>
          <a:xfrm>
            <a:off x="1356683" y="2184401"/>
            <a:ext cx="10647213" cy="4020580"/>
          </a:xfrm>
          <a:prstGeom prst="rect">
            <a:avLst/>
          </a:prstGeom>
        </p:spPr>
      </p:pic>
    </p:spTree>
    <p:extLst>
      <p:ext uri="{BB962C8B-B14F-4D97-AF65-F5344CB8AC3E}">
        <p14:creationId xmlns:p14="http://schemas.microsoft.com/office/powerpoint/2010/main" val="3693204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1EE79-7B6D-D22D-B9AB-E78C428232E9}"/>
              </a:ext>
            </a:extLst>
          </p:cNvPr>
          <p:cNvSpPr>
            <a:spLocks noGrp="1"/>
          </p:cNvSpPr>
          <p:nvPr>
            <p:ph type="title"/>
          </p:nvPr>
        </p:nvSpPr>
        <p:spPr>
          <a:xfrm>
            <a:off x="3497159" y="599440"/>
            <a:ext cx="5472000" cy="535316"/>
          </a:xfrm>
        </p:spPr>
        <p:txBody>
          <a:bodyPr/>
          <a:lstStyle/>
          <a:p>
            <a:pPr algn="ctr"/>
            <a:r>
              <a:rPr lang="en-GB" dirty="0"/>
              <a:t>Lack of capacity, experience or resource</a:t>
            </a:r>
          </a:p>
        </p:txBody>
      </p:sp>
      <p:pic>
        <p:nvPicPr>
          <p:cNvPr id="5" name="Picture 4">
            <a:extLst>
              <a:ext uri="{FF2B5EF4-FFF2-40B4-BE49-F238E27FC236}">
                <a16:creationId xmlns:a16="http://schemas.microsoft.com/office/drawing/2014/main" id="{10B94115-5A38-14D2-13FB-7F8C8E352C8A}"/>
              </a:ext>
            </a:extLst>
          </p:cNvPr>
          <p:cNvPicPr>
            <a:picLocks noChangeAspect="1"/>
          </p:cNvPicPr>
          <p:nvPr/>
        </p:nvPicPr>
        <p:blipFill>
          <a:blip r:embed="rId3"/>
          <a:srcRect t="9995"/>
          <a:stretch>
            <a:fillRect/>
          </a:stretch>
        </p:blipFill>
        <p:spPr>
          <a:xfrm>
            <a:off x="1979389" y="1391919"/>
            <a:ext cx="8683930" cy="5049521"/>
          </a:xfrm>
          <a:prstGeom prst="rect">
            <a:avLst/>
          </a:prstGeom>
        </p:spPr>
      </p:pic>
    </p:spTree>
    <p:extLst>
      <p:ext uri="{BB962C8B-B14F-4D97-AF65-F5344CB8AC3E}">
        <p14:creationId xmlns:p14="http://schemas.microsoft.com/office/powerpoint/2010/main" val="1586765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F68B3-5180-590E-FE2E-538567147E51}"/>
              </a:ext>
            </a:extLst>
          </p:cNvPr>
          <p:cNvSpPr>
            <a:spLocks noGrp="1"/>
          </p:cNvSpPr>
          <p:nvPr>
            <p:ph type="title"/>
          </p:nvPr>
        </p:nvSpPr>
        <p:spPr>
          <a:xfrm>
            <a:off x="3704183" y="688579"/>
            <a:ext cx="5472000" cy="505221"/>
          </a:xfrm>
        </p:spPr>
        <p:txBody>
          <a:bodyPr/>
          <a:lstStyle/>
          <a:p>
            <a:r>
              <a:rPr lang="en-GB" dirty="0"/>
              <a:t>AGENDA</a:t>
            </a:r>
          </a:p>
        </p:txBody>
      </p:sp>
      <p:graphicFrame>
        <p:nvGraphicFramePr>
          <p:cNvPr id="5" name="Table 4">
            <a:extLst>
              <a:ext uri="{FF2B5EF4-FFF2-40B4-BE49-F238E27FC236}">
                <a16:creationId xmlns:a16="http://schemas.microsoft.com/office/drawing/2014/main" id="{38A6F5D3-FB02-1E48-7FD8-9534FC8D155F}"/>
              </a:ext>
            </a:extLst>
          </p:cNvPr>
          <p:cNvGraphicFramePr>
            <a:graphicFrameLocks noGrp="1"/>
          </p:cNvGraphicFramePr>
          <p:nvPr>
            <p:extLst>
              <p:ext uri="{D42A27DB-BD31-4B8C-83A1-F6EECF244321}">
                <p14:modId xmlns:p14="http://schemas.microsoft.com/office/powerpoint/2010/main" val="2123482885"/>
              </p:ext>
            </p:extLst>
          </p:nvPr>
        </p:nvGraphicFramePr>
        <p:xfrm>
          <a:off x="1244600" y="1616710"/>
          <a:ext cx="10204463" cy="5040630"/>
        </p:xfrm>
        <a:graphic>
          <a:graphicData uri="http://schemas.openxmlformats.org/drawingml/2006/table">
            <a:tbl>
              <a:tblPr>
                <a:tableStyleId>{5C22544A-7EE6-4342-B048-85BDC9FD1C3A}</a:tableStyleId>
              </a:tblPr>
              <a:tblGrid>
                <a:gridCol w="7924679">
                  <a:extLst>
                    <a:ext uri="{9D8B030D-6E8A-4147-A177-3AD203B41FA5}">
                      <a16:colId xmlns:a16="http://schemas.microsoft.com/office/drawing/2014/main" val="2926579458"/>
                    </a:ext>
                  </a:extLst>
                </a:gridCol>
                <a:gridCol w="2279784">
                  <a:extLst>
                    <a:ext uri="{9D8B030D-6E8A-4147-A177-3AD203B41FA5}">
                      <a16:colId xmlns:a16="http://schemas.microsoft.com/office/drawing/2014/main" val="2395948330"/>
                    </a:ext>
                  </a:extLst>
                </a:gridCol>
              </a:tblGrid>
              <a:tr h="390525">
                <a:tc>
                  <a:txBody>
                    <a:bodyPr/>
                    <a:lstStyle/>
                    <a:p>
                      <a:pPr algn="l" fontAlgn="b">
                        <a:buNone/>
                      </a:pPr>
                      <a:r>
                        <a:rPr lang="en-GB" sz="1600" b="1" u="none" strike="noStrike" dirty="0">
                          <a:effectLst/>
                        </a:rPr>
                        <a:t>IWA Restoration Panel Agenda 22nd August 2026,</a:t>
                      </a:r>
                      <a:br>
                        <a:rPr lang="en-GB" sz="1600" b="1" u="none" strike="noStrike" dirty="0">
                          <a:effectLst/>
                        </a:rPr>
                      </a:br>
                      <a:r>
                        <a:rPr lang="en-GB" sz="1600" b="1" u="none" strike="noStrike" dirty="0">
                          <a:effectLst/>
                        </a:rPr>
                        <a:t>Droitwich Spa Community Hall, WR9 8RF, 10:30-14:30</a:t>
                      </a:r>
                      <a:endParaRPr lang="en-GB" sz="1600" b="1"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b="1" u="none" strike="noStrike" dirty="0">
                          <a:effectLst/>
                        </a:rPr>
                        <a:t>By whom</a:t>
                      </a:r>
                      <a:endParaRPr lang="en-GB" sz="1600" b="1"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9273747"/>
                  </a:ext>
                </a:extLst>
              </a:tr>
              <a:tr h="190500">
                <a:tc>
                  <a:txBody>
                    <a:bodyPr/>
                    <a:lstStyle/>
                    <a:p>
                      <a:pPr algn="l" fontAlgn="b">
                        <a:buNone/>
                      </a:pPr>
                      <a:r>
                        <a:rPr lang="en-GB" sz="1600" u="none" strike="noStrike" dirty="0">
                          <a:effectLst/>
                        </a:rPr>
                        <a:t>Welcome, introduction to Restoration Panel and to its Chair: Andy Keane</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a:effectLst/>
                        </a:rPr>
                        <a:t>Mike Wills</a:t>
                      </a:r>
                      <a:endParaRPr lang="en-GB"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7239183"/>
                  </a:ext>
                </a:extLst>
              </a:tr>
              <a:tr h="171450">
                <a:tc>
                  <a:txBody>
                    <a:bodyPr/>
                    <a:lstStyle/>
                    <a:p>
                      <a:pPr algn="l" fontAlgn="b">
                        <a:buNone/>
                      </a:pPr>
                      <a:r>
                        <a:rPr lang="en-GB" sz="1600" u="none" strike="noStrike" dirty="0">
                          <a:effectLst/>
                        </a:rPr>
                        <a:t>Purpose of Meeting</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dirty="0">
                          <a:effectLst/>
                        </a:rPr>
                        <a:t>George Rogers, Andy Keane</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1740413"/>
                  </a:ext>
                </a:extLst>
              </a:tr>
              <a:tr h="190500">
                <a:tc>
                  <a:txBody>
                    <a:bodyPr/>
                    <a:lstStyle/>
                    <a:p>
                      <a:pPr algn="l" fontAlgn="b">
                        <a:buNone/>
                      </a:pPr>
                      <a:r>
                        <a:rPr lang="en-GB" sz="1600" u="none" strike="noStrike" dirty="0">
                          <a:effectLst/>
                        </a:rPr>
                        <a:t>Background research - what IWA currently think restoration groups' chief needs and concerns are.</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a:effectLst/>
                        </a:rPr>
                        <a:t>Andy Keane</a:t>
                      </a:r>
                      <a:endParaRPr lang="en-GB"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084819"/>
                  </a:ext>
                </a:extLst>
              </a:tr>
              <a:tr h="190500">
                <a:tc>
                  <a:txBody>
                    <a:bodyPr/>
                    <a:lstStyle/>
                    <a:p>
                      <a:pPr algn="l" fontAlgn="b">
                        <a:buNone/>
                      </a:pPr>
                      <a:r>
                        <a:rPr lang="en-GB" sz="1600" u="none" strike="noStrike" dirty="0">
                          <a:effectLst/>
                        </a:rPr>
                        <a:t>Coffee Break</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a:effectLst/>
                        </a:rPr>
                        <a:t> </a:t>
                      </a:r>
                      <a:endParaRPr lang="en-GB"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2502671"/>
                  </a:ext>
                </a:extLst>
              </a:tr>
              <a:tr h="190500">
                <a:tc>
                  <a:txBody>
                    <a:bodyPr/>
                    <a:lstStyle/>
                    <a:p>
                      <a:pPr algn="l" fontAlgn="b">
                        <a:buNone/>
                      </a:pPr>
                      <a:r>
                        <a:rPr lang="en-GB" sz="1600" u="none" strike="noStrike" dirty="0">
                          <a:effectLst/>
                        </a:rPr>
                        <a:t>Talk by the  Wilts &amp; Berks Canal Trust - the White Horse </a:t>
                      </a:r>
                      <a:r>
                        <a:rPr lang="en-GB" sz="1800" u="none" strike="noStrike" dirty="0">
                          <a:effectLst/>
                        </a:rPr>
                        <a:t>Reservoir</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a:effectLst/>
                        </a:rPr>
                        <a:t>Martin Holliss</a:t>
                      </a:r>
                      <a:endParaRPr lang="en-GB"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7189176"/>
                  </a:ext>
                </a:extLst>
              </a:tr>
              <a:tr h="190500">
                <a:tc>
                  <a:txBody>
                    <a:bodyPr/>
                    <a:lstStyle/>
                    <a:p>
                      <a:pPr algn="l" fontAlgn="b">
                        <a:buNone/>
                      </a:pPr>
                      <a:r>
                        <a:rPr lang="en-GB" sz="1600" u="none" strike="noStrike" dirty="0">
                          <a:effectLst/>
                        </a:rPr>
                        <a:t>Talk on the Stafford Riverway Link</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a:effectLst/>
                        </a:rPr>
                        <a:t>Geoff Dobbs</a:t>
                      </a:r>
                      <a:endParaRPr lang="en-GB"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889259"/>
                  </a:ext>
                </a:extLst>
              </a:tr>
              <a:tr h="190500">
                <a:tc>
                  <a:txBody>
                    <a:bodyPr/>
                    <a:lstStyle/>
                    <a:p>
                      <a:pPr algn="l" fontAlgn="b">
                        <a:buNone/>
                      </a:pPr>
                      <a:r>
                        <a:rPr lang="en-GB" sz="1600" u="none" strike="noStrike" dirty="0">
                          <a:effectLst/>
                        </a:rPr>
                        <a:t>Offers by groups to give future short presentations</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a:effectLst/>
                        </a:rPr>
                        <a:t>all</a:t>
                      </a:r>
                      <a:endParaRPr lang="en-GB"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4645709"/>
                  </a:ext>
                </a:extLst>
              </a:tr>
              <a:tr h="190500">
                <a:tc>
                  <a:txBody>
                    <a:bodyPr/>
                    <a:lstStyle/>
                    <a:p>
                      <a:pPr algn="l" fontAlgn="b">
                        <a:buNone/>
                      </a:pPr>
                      <a:r>
                        <a:rPr lang="en-GB" sz="1600" u="none" strike="noStrike" dirty="0">
                          <a:effectLst/>
                        </a:rPr>
                        <a:t>Break for lunch</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a:effectLst/>
                        </a:rPr>
                        <a:t> </a:t>
                      </a:r>
                      <a:endParaRPr lang="en-GB"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8146129"/>
                  </a:ext>
                </a:extLst>
              </a:tr>
              <a:tr h="152400">
                <a:tc>
                  <a:txBody>
                    <a:bodyPr/>
                    <a:lstStyle/>
                    <a:p>
                      <a:pPr algn="l" fontAlgn="b">
                        <a:buNone/>
                      </a:pPr>
                      <a:r>
                        <a:rPr lang="en-GB" sz="1600" u="none" strike="noStrike" dirty="0">
                          <a:effectLst/>
                        </a:rPr>
                        <a:t>The Northern Canals Association meetings</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a:effectLst/>
                        </a:rPr>
                        <a:t>Andy Keane plus all delegates</a:t>
                      </a:r>
                      <a:endParaRPr lang="en-GB"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2321292"/>
                  </a:ext>
                </a:extLst>
              </a:tr>
              <a:tr h="381000">
                <a:tc>
                  <a:txBody>
                    <a:bodyPr/>
                    <a:lstStyle/>
                    <a:p>
                      <a:pPr algn="l" fontAlgn="b">
                        <a:buNone/>
                      </a:pPr>
                      <a:r>
                        <a:rPr lang="en-GB" sz="1600" kern="1200" dirty="0">
                          <a:solidFill>
                            <a:schemeClr val="dk1"/>
                          </a:solidFill>
                          <a:effectLst/>
                          <a:latin typeface="+mn-lt"/>
                          <a:ea typeface="+mn-ea"/>
                          <a:cs typeface="+mn-cs"/>
                        </a:rPr>
                        <a:t>How can IWA support restoration groups with </a:t>
                      </a:r>
                      <a:r>
                        <a:rPr lang="en-GB" sz="1600" u="none" strike="noStrike" dirty="0">
                          <a:effectLst/>
                        </a:rPr>
                        <a:t>Construction (Design and Management) </a:t>
                      </a:r>
                      <a:r>
                        <a:rPr lang="en-GB" sz="1600" kern="1200" dirty="0">
                          <a:solidFill>
                            <a:schemeClr val="dk1"/>
                          </a:solidFill>
                          <a:effectLst/>
                          <a:latin typeface="+mn-lt"/>
                          <a:ea typeface="+mn-ea"/>
                          <a:cs typeface="+mn-cs"/>
                        </a:rPr>
                        <a:t> compliance?</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a:effectLst/>
                        </a:rPr>
                        <a:t>George Rogers plus all delegates</a:t>
                      </a:r>
                      <a:endParaRPr lang="en-GB"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8435580"/>
                  </a:ext>
                </a:extLst>
              </a:tr>
              <a:tr h="200025">
                <a:tc>
                  <a:txBody>
                    <a:bodyPr/>
                    <a:lstStyle/>
                    <a:p>
                      <a:pPr algn="l" fontAlgn="b">
                        <a:buNone/>
                      </a:pPr>
                      <a:r>
                        <a:rPr lang="en-GB" sz="1600" u="none" strike="noStrike" dirty="0">
                          <a:effectLst/>
                        </a:rPr>
                        <a:t>Suggestions for future "topics of interest" discussions</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a:effectLst/>
                        </a:rPr>
                        <a:t>all</a:t>
                      </a:r>
                      <a:endParaRPr lang="en-GB" sz="1600" b="0" i="0" u="none" strike="noStrike">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5626522"/>
                  </a:ext>
                </a:extLst>
              </a:tr>
              <a:tr h="381000">
                <a:tc>
                  <a:txBody>
                    <a:bodyPr/>
                    <a:lstStyle/>
                    <a:p>
                      <a:pPr algn="l" fontAlgn="b">
                        <a:buNone/>
                      </a:pPr>
                      <a:r>
                        <a:rPr lang="en-GB" sz="1600" u="none" strike="noStrike" dirty="0">
                          <a:effectLst/>
                        </a:rPr>
                        <a:t>Brief review of day, date and possible location of next meeting</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dirty="0">
                          <a:effectLst/>
                        </a:rPr>
                        <a:t>Andy Keane plus all delegates</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6426414"/>
                  </a:ext>
                </a:extLst>
              </a:tr>
              <a:tr h="200025">
                <a:tc>
                  <a:txBody>
                    <a:bodyPr/>
                    <a:lstStyle/>
                    <a:p>
                      <a:pPr algn="l" fontAlgn="b">
                        <a:buNone/>
                      </a:pPr>
                      <a:r>
                        <a:rPr lang="en-GB" sz="1600" u="none" strike="noStrike" dirty="0">
                          <a:effectLst/>
                        </a:rPr>
                        <a:t>AOB (inc. dealing with the new CRT Restoration Engineer and the RDP processes)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GB" sz="1600" u="none" strike="noStrike" dirty="0">
                          <a:effectLst/>
                        </a:rPr>
                        <a:t>All (</a:t>
                      </a:r>
                      <a:r>
                        <a:rPr lang="en-GB" sz="1600" u="none" strike="noStrike">
                          <a:effectLst/>
                        </a:rPr>
                        <a:t>John Dodwell)</a:t>
                      </a:r>
                      <a:endParaRPr lang="en-GB" sz="1600" b="0" i="0" u="none" strike="noStrike" dirty="0">
                        <a:solidFill>
                          <a:srgbClr val="000000"/>
                        </a:solidFill>
                        <a:effectLst/>
                        <a:latin typeface="Aptos Narrow" panose="020B00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7904679"/>
                  </a:ext>
                </a:extLst>
              </a:tr>
            </a:tbl>
          </a:graphicData>
        </a:graphic>
      </p:graphicFrame>
    </p:spTree>
    <p:extLst>
      <p:ext uri="{BB962C8B-B14F-4D97-AF65-F5344CB8AC3E}">
        <p14:creationId xmlns:p14="http://schemas.microsoft.com/office/powerpoint/2010/main" val="512290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DF820-BB39-7976-585D-A4C532E4D6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0DC4F2-E0F2-40E8-8426-5F0B1F8A482A}"/>
              </a:ext>
            </a:extLst>
          </p:cNvPr>
          <p:cNvSpPr>
            <a:spLocks noGrp="1"/>
          </p:cNvSpPr>
          <p:nvPr>
            <p:ph type="title"/>
          </p:nvPr>
        </p:nvSpPr>
        <p:spPr>
          <a:xfrm>
            <a:off x="3497159" y="599440"/>
            <a:ext cx="5472000" cy="535316"/>
          </a:xfrm>
        </p:spPr>
        <p:txBody>
          <a:bodyPr/>
          <a:lstStyle/>
          <a:p>
            <a:pPr algn="ctr"/>
            <a:r>
              <a:rPr lang="en-GB" dirty="0"/>
              <a:t>Top barriers to progress (% of issues raised)</a:t>
            </a:r>
          </a:p>
        </p:txBody>
      </p:sp>
      <p:pic>
        <p:nvPicPr>
          <p:cNvPr id="4" name="Picture 3">
            <a:extLst>
              <a:ext uri="{FF2B5EF4-FFF2-40B4-BE49-F238E27FC236}">
                <a16:creationId xmlns:a16="http://schemas.microsoft.com/office/drawing/2014/main" id="{283AE67F-C585-1062-9CB1-D648C63F5A11}"/>
              </a:ext>
            </a:extLst>
          </p:cNvPr>
          <p:cNvPicPr>
            <a:picLocks noChangeAspect="1"/>
          </p:cNvPicPr>
          <p:nvPr/>
        </p:nvPicPr>
        <p:blipFill>
          <a:blip r:embed="rId3"/>
          <a:srcRect t="8517"/>
          <a:stretch>
            <a:fillRect/>
          </a:stretch>
        </p:blipFill>
        <p:spPr>
          <a:xfrm>
            <a:off x="2278326" y="1310292"/>
            <a:ext cx="8267754" cy="5069647"/>
          </a:xfrm>
          <a:prstGeom prst="rect">
            <a:avLst/>
          </a:prstGeom>
        </p:spPr>
      </p:pic>
    </p:spTree>
    <p:extLst>
      <p:ext uri="{BB962C8B-B14F-4D97-AF65-F5344CB8AC3E}">
        <p14:creationId xmlns:p14="http://schemas.microsoft.com/office/powerpoint/2010/main" val="1890080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9A9B7-72D8-4AE0-45CE-E9476924D4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F0A067-6CA3-50CA-1055-5E0DCD98286A}"/>
              </a:ext>
            </a:extLst>
          </p:cNvPr>
          <p:cNvSpPr>
            <a:spLocks noGrp="1"/>
          </p:cNvSpPr>
          <p:nvPr>
            <p:ph type="title"/>
          </p:nvPr>
        </p:nvSpPr>
        <p:spPr>
          <a:xfrm>
            <a:off x="3022600" y="536179"/>
            <a:ext cx="6365240" cy="642381"/>
          </a:xfrm>
        </p:spPr>
        <p:txBody>
          <a:bodyPr/>
          <a:lstStyle/>
          <a:p>
            <a:pPr algn="ctr"/>
            <a:r>
              <a:rPr lang="en-GB" sz="2400" dirty="0"/>
              <a:t>SMEDLEY MAIN conclusions</a:t>
            </a:r>
          </a:p>
        </p:txBody>
      </p:sp>
      <p:sp>
        <p:nvSpPr>
          <p:cNvPr id="3" name="Content Placeholder 2">
            <a:extLst>
              <a:ext uri="{FF2B5EF4-FFF2-40B4-BE49-F238E27FC236}">
                <a16:creationId xmlns:a16="http://schemas.microsoft.com/office/drawing/2014/main" id="{6BE1066C-7C2B-F1F0-75B4-15150F51EE4D}"/>
              </a:ext>
            </a:extLst>
          </p:cNvPr>
          <p:cNvSpPr>
            <a:spLocks noGrp="1"/>
          </p:cNvSpPr>
          <p:nvPr>
            <p:ph idx="1"/>
          </p:nvPr>
        </p:nvSpPr>
        <p:spPr>
          <a:xfrm>
            <a:off x="1670299" y="1569721"/>
            <a:ext cx="9201921" cy="4475108"/>
          </a:xfrm>
        </p:spPr>
        <p:txBody>
          <a:bodyPr/>
          <a:lstStyle/>
          <a:p>
            <a:pPr marL="450900" indent="-342900">
              <a:lnSpc>
                <a:spcPct val="100000"/>
              </a:lnSpc>
            </a:pPr>
            <a:r>
              <a:rPr lang="en-GB" sz="2800" spc="40" dirty="0">
                <a:latin typeface="+mn-lt"/>
              </a:rPr>
              <a:t>The main barrier to waterway restoration projects making progress has indeed been the availability, or lack of it, of third-party grants and other funding, as indicated by the responses to the questions about barriers and lack of resources. </a:t>
            </a:r>
          </a:p>
          <a:p>
            <a:pPr marL="450900" indent="-342900">
              <a:lnSpc>
                <a:spcPct val="100000"/>
              </a:lnSpc>
            </a:pPr>
            <a:r>
              <a:rPr lang="en-GB" sz="2800" spc="40" dirty="0">
                <a:latin typeface="+mn-lt"/>
              </a:rPr>
              <a:t>Volunteer recruitment and knowledge of biodiversity and other ecological issues were the next most significant areas where organisations were lacking resources, which may indeed affect organisations’ ability to deliver projects even if sufficient funding was currently available to them.</a:t>
            </a:r>
          </a:p>
          <a:p>
            <a:pPr marL="0" indent="0">
              <a:lnSpc>
                <a:spcPct val="100000"/>
              </a:lnSpc>
              <a:buNone/>
            </a:pPr>
            <a:endParaRPr lang="en-GB" sz="2400" dirty="0">
              <a:latin typeface="+mn-lt"/>
            </a:endParaRPr>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2034421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EAB46-8E2C-3AD1-EDC0-6E75DF7E92BF}"/>
              </a:ext>
            </a:extLst>
          </p:cNvPr>
          <p:cNvSpPr>
            <a:spLocks noGrp="1"/>
          </p:cNvSpPr>
          <p:nvPr>
            <p:ph type="title"/>
          </p:nvPr>
        </p:nvSpPr>
        <p:spPr>
          <a:xfrm>
            <a:off x="2809240" y="231379"/>
            <a:ext cx="6768263" cy="489981"/>
          </a:xfrm>
        </p:spPr>
        <p:txBody>
          <a:bodyPr/>
          <a:lstStyle/>
          <a:p>
            <a:pPr algn="ctr"/>
            <a:r>
              <a:rPr lang="en-GB" dirty="0"/>
              <a:t>SMEDLEY RECOMMENDATIONS</a:t>
            </a:r>
          </a:p>
        </p:txBody>
      </p:sp>
      <p:sp>
        <p:nvSpPr>
          <p:cNvPr id="3" name="Content Placeholder 2">
            <a:extLst>
              <a:ext uri="{FF2B5EF4-FFF2-40B4-BE49-F238E27FC236}">
                <a16:creationId xmlns:a16="http://schemas.microsoft.com/office/drawing/2014/main" id="{0FF4BE43-2320-A579-BC20-1F4D9D97E927}"/>
              </a:ext>
            </a:extLst>
          </p:cNvPr>
          <p:cNvSpPr>
            <a:spLocks noGrp="1"/>
          </p:cNvSpPr>
          <p:nvPr>
            <p:ph idx="1"/>
          </p:nvPr>
        </p:nvSpPr>
        <p:spPr>
          <a:xfrm>
            <a:off x="1776311" y="1000760"/>
            <a:ext cx="8834120" cy="3967106"/>
          </a:xfrm>
        </p:spPr>
        <p:txBody>
          <a:bodyPr/>
          <a:lstStyle/>
          <a:p>
            <a:pPr marL="342900" indent="-342900">
              <a:lnSpc>
                <a:spcPct val="100000"/>
              </a:lnSpc>
              <a:spcBef>
                <a:spcPts val="600"/>
              </a:spcBef>
              <a:buFont typeface="+mj-lt"/>
              <a:buAutoNum type="arabicPeriod"/>
            </a:pPr>
            <a:r>
              <a:rPr lang="en-GB" sz="2800" spc="40" dirty="0">
                <a:latin typeface="+mn-lt"/>
              </a:rPr>
              <a:t>IWA website update to reflect current status of restoration projects</a:t>
            </a:r>
          </a:p>
          <a:p>
            <a:pPr marL="342900" indent="-342900">
              <a:lnSpc>
                <a:spcPct val="100000"/>
              </a:lnSpc>
              <a:spcBef>
                <a:spcPts val="600"/>
              </a:spcBef>
              <a:buFont typeface="+mj-lt"/>
              <a:buAutoNum type="arabicPeriod"/>
            </a:pPr>
            <a:r>
              <a:rPr lang="en-GB" sz="2800" spc="40" dirty="0">
                <a:latin typeface="+mn-lt"/>
              </a:rPr>
              <a:t>IWA should publish annual restoration roundup reports</a:t>
            </a:r>
          </a:p>
          <a:p>
            <a:pPr marL="342900" indent="-342900">
              <a:lnSpc>
                <a:spcPct val="100000"/>
              </a:lnSpc>
              <a:spcBef>
                <a:spcPts val="600"/>
              </a:spcBef>
              <a:buFont typeface="+mj-lt"/>
              <a:buAutoNum type="arabicPeriod"/>
            </a:pPr>
            <a:r>
              <a:rPr lang="en-GB" sz="2800" spc="40" dirty="0">
                <a:latin typeface="+mn-lt"/>
              </a:rPr>
              <a:t>IWA should focus on building capacity in the restoration sector</a:t>
            </a:r>
          </a:p>
          <a:p>
            <a:pPr marL="342900" indent="-342900">
              <a:lnSpc>
                <a:spcPct val="100000"/>
              </a:lnSpc>
              <a:spcBef>
                <a:spcPts val="600"/>
              </a:spcBef>
              <a:buFont typeface="+mj-lt"/>
              <a:buAutoNum type="arabicPeriod"/>
            </a:pPr>
            <a:r>
              <a:rPr lang="en-GB" sz="2800" spc="40" dirty="0">
                <a:latin typeface="+mn-lt"/>
              </a:rPr>
              <a:t>IWA should seek to inform and influence government departments and agencies about restoration issues</a:t>
            </a:r>
          </a:p>
          <a:p>
            <a:pPr marL="342900" indent="-342900">
              <a:lnSpc>
                <a:spcPct val="100000"/>
              </a:lnSpc>
              <a:spcBef>
                <a:spcPts val="600"/>
              </a:spcBef>
              <a:buFont typeface="+mj-lt"/>
              <a:buAutoNum type="arabicPeriod"/>
            </a:pPr>
            <a:r>
              <a:rPr lang="en-GB" sz="2800" spc="40" dirty="0">
                <a:latin typeface="+mn-lt"/>
              </a:rPr>
              <a:t>IWA should seek to raise awareness at a political level</a:t>
            </a:r>
          </a:p>
        </p:txBody>
      </p:sp>
    </p:spTree>
    <p:extLst>
      <p:ext uri="{BB962C8B-B14F-4D97-AF65-F5344CB8AC3E}">
        <p14:creationId xmlns:p14="http://schemas.microsoft.com/office/powerpoint/2010/main" val="2912482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B67E9-6E4A-7049-3B51-5FB6772B2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ED1B99-BD68-FFA8-9F28-F621EFECF54B}"/>
              </a:ext>
            </a:extLst>
          </p:cNvPr>
          <p:cNvSpPr>
            <a:spLocks noGrp="1"/>
          </p:cNvSpPr>
          <p:nvPr>
            <p:ph type="title"/>
          </p:nvPr>
        </p:nvSpPr>
        <p:spPr>
          <a:xfrm>
            <a:off x="2116742" y="3165821"/>
            <a:ext cx="8585946" cy="1181101"/>
          </a:xfrm>
        </p:spPr>
        <p:txBody>
          <a:bodyPr/>
          <a:lstStyle/>
          <a:p>
            <a:pPr algn="ctr"/>
            <a:r>
              <a:rPr lang="en-GB" sz="5400" dirty="0"/>
              <a:t>Current IWA position.</a:t>
            </a:r>
            <a:endParaRPr lang="en-GB" sz="5400" dirty="0">
              <a:latin typeface="Georgia" panose="02040502050405020303" pitchFamily="18" charset="0"/>
            </a:endParaRPr>
          </a:p>
        </p:txBody>
      </p:sp>
    </p:spTree>
    <p:extLst>
      <p:ext uri="{BB962C8B-B14F-4D97-AF65-F5344CB8AC3E}">
        <p14:creationId xmlns:p14="http://schemas.microsoft.com/office/powerpoint/2010/main" val="4038171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A8E49-2A80-1735-F78A-F81F78D0548F}"/>
              </a:ext>
            </a:extLst>
          </p:cNvPr>
          <p:cNvSpPr>
            <a:spLocks noGrp="1"/>
          </p:cNvSpPr>
          <p:nvPr>
            <p:ph type="title"/>
          </p:nvPr>
        </p:nvSpPr>
        <p:spPr>
          <a:xfrm>
            <a:off x="3360000" y="459979"/>
            <a:ext cx="5472000" cy="520461"/>
          </a:xfrm>
        </p:spPr>
        <p:txBody>
          <a:bodyPr/>
          <a:lstStyle/>
          <a:p>
            <a:pPr algn="ctr"/>
            <a:r>
              <a:rPr lang="en-GB" dirty="0"/>
              <a:t>Current IWA position</a:t>
            </a:r>
          </a:p>
        </p:txBody>
      </p:sp>
      <p:sp>
        <p:nvSpPr>
          <p:cNvPr id="4" name="Content Placeholder 2">
            <a:extLst>
              <a:ext uri="{FF2B5EF4-FFF2-40B4-BE49-F238E27FC236}">
                <a16:creationId xmlns:a16="http://schemas.microsoft.com/office/drawing/2014/main" id="{3D52363E-383A-742A-4E21-041DD125E8B8}"/>
              </a:ext>
            </a:extLst>
          </p:cNvPr>
          <p:cNvSpPr>
            <a:spLocks noGrp="1"/>
          </p:cNvSpPr>
          <p:nvPr>
            <p:ph idx="1"/>
          </p:nvPr>
        </p:nvSpPr>
        <p:spPr>
          <a:xfrm>
            <a:off x="1872831" y="1270000"/>
            <a:ext cx="8834120" cy="3967106"/>
          </a:xfrm>
        </p:spPr>
        <p:txBody>
          <a:bodyPr/>
          <a:lstStyle/>
          <a:p>
            <a:pPr>
              <a:lnSpc>
                <a:spcPct val="100000"/>
              </a:lnSpc>
              <a:spcBef>
                <a:spcPts val="600"/>
              </a:spcBef>
            </a:pPr>
            <a:r>
              <a:rPr lang="en-GB" sz="2800" spc="40" dirty="0">
                <a:latin typeface="+mn-lt"/>
              </a:rPr>
              <a:t>The realignment of activities within the IWA restoration area will focus on building capacity in the restoration sector.</a:t>
            </a:r>
          </a:p>
          <a:p>
            <a:pPr>
              <a:lnSpc>
                <a:spcPct val="100000"/>
              </a:lnSpc>
              <a:spcBef>
                <a:spcPts val="600"/>
              </a:spcBef>
            </a:pPr>
            <a:r>
              <a:rPr lang="en-GB" sz="2800" spc="40" dirty="0">
                <a:latin typeface="+mn-lt"/>
              </a:rPr>
              <a:t>IWA continues to try and influence the CRT, the EA, Local Authorities, MPs and others.</a:t>
            </a:r>
          </a:p>
          <a:p>
            <a:pPr marL="0" indent="0">
              <a:lnSpc>
                <a:spcPct val="100000"/>
              </a:lnSpc>
              <a:spcBef>
                <a:spcPts val="600"/>
              </a:spcBef>
              <a:buNone/>
            </a:pPr>
            <a:r>
              <a:rPr lang="en-GB" sz="2800" spc="40" dirty="0">
                <a:latin typeface="+mn-lt"/>
              </a:rPr>
              <a:t>The IWA wishes to work with groups and understand best how to achieve this. Thus communication with groups is central to reinvigoration IWA’s restoration activities.</a:t>
            </a:r>
          </a:p>
          <a:p>
            <a:pPr marL="342900" indent="-342900">
              <a:lnSpc>
                <a:spcPct val="100000"/>
              </a:lnSpc>
              <a:spcBef>
                <a:spcPts val="600"/>
              </a:spcBef>
              <a:buFont typeface="+mj-lt"/>
              <a:buAutoNum type="arabicPeriod"/>
            </a:pPr>
            <a:endParaRPr lang="en-GB" sz="2800" spc="40" dirty="0">
              <a:latin typeface="+mn-lt"/>
            </a:endParaRPr>
          </a:p>
        </p:txBody>
      </p:sp>
    </p:spTree>
    <p:extLst>
      <p:ext uri="{BB962C8B-B14F-4D97-AF65-F5344CB8AC3E}">
        <p14:creationId xmlns:p14="http://schemas.microsoft.com/office/powerpoint/2010/main" val="15105082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E4998-98B6-ECEE-4B4B-2A08076704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4C62BF-0FB0-2760-AAA2-ED5B447E929A}"/>
              </a:ext>
            </a:extLst>
          </p:cNvPr>
          <p:cNvSpPr>
            <a:spLocks noGrp="1"/>
          </p:cNvSpPr>
          <p:nvPr>
            <p:ph type="title"/>
          </p:nvPr>
        </p:nvSpPr>
        <p:spPr/>
        <p:txBody>
          <a:bodyPr/>
          <a:lstStyle/>
          <a:p>
            <a:pPr algn="ctr"/>
            <a:r>
              <a:rPr lang="en-GB"/>
              <a:t>Tea and Coffee Break</a:t>
            </a:r>
          </a:p>
        </p:txBody>
      </p:sp>
    </p:spTree>
    <p:extLst>
      <p:ext uri="{BB962C8B-B14F-4D97-AF65-F5344CB8AC3E}">
        <p14:creationId xmlns:p14="http://schemas.microsoft.com/office/powerpoint/2010/main" val="2999518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690F7-52B9-CE13-C8FA-4E0559885E6E}"/>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74EEA9BE-22BB-0650-C847-02E882165FAD}"/>
              </a:ext>
            </a:extLst>
          </p:cNvPr>
          <p:cNvSpPr>
            <a:spLocks noGrp="1"/>
          </p:cNvSpPr>
          <p:nvPr>
            <p:ph type="title"/>
          </p:nvPr>
        </p:nvSpPr>
        <p:spPr>
          <a:xfrm>
            <a:off x="1866000" y="2494742"/>
            <a:ext cx="8460000" cy="1174173"/>
          </a:xfrm>
        </p:spPr>
        <p:txBody>
          <a:bodyPr/>
          <a:lstStyle/>
          <a:p>
            <a:pPr algn="ctr"/>
            <a:r>
              <a:rPr lang="en-GB" sz="5400" dirty="0"/>
              <a:t>Talk by the  Wilts &amp; Berks Canal Trust - the White Horse Reservoir</a:t>
            </a:r>
          </a:p>
        </p:txBody>
      </p:sp>
      <p:sp>
        <p:nvSpPr>
          <p:cNvPr id="6" name="TextBox 5">
            <a:extLst>
              <a:ext uri="{FF2B5EF4-FFF2-40B4-BE49-F238E27FC236}">
                <a16:creationId xmlns:a16="http://schemas.microsoft.com/office/drawing/2014/main" id="{E4C67B29-840B-C82F-9533-40A6DA97D6B4}"/>
              </a:ext>
            </a:extLst>
          </p:cNvPr>
          <p:cNvSpPr txBox="1"/>
          <p:nvPr/>
        </p:nvSpPr>
        <p:spPr>
          <a:xfrm>
            <a:off x="2965854" y="4467275"/>
            <a:ext cx="6094268" cy="646331"/>
          </a:xfrm>
          <a:prstGeom prst="rect">
            <a:avLst/>
          </a:prstGeom>
          <a:noFill/>
        </p:spPr>
        <p:txBody>
          <a:bodyPr wrap="square">
            <a:spAutoFit/>
          </a:bodyPr>
          <a:lstStyle/>
          <a:p>
            <a:pPr algn="ctr"/>
            <a:r>
              <a:rPr lang="en-GB" sz="3600" i="1" dirty="0">
                <a:solidFill>
                  <a:schemeClr val="bg1"/>
                </a:solidFill>
                <a:latin typeface="Georgia" panose="02040502050405020303" pitchFamily="18" charset="0"/>
              </a:rPr>
              <a:t>Martin Holliss</a:t>
            </a:r>
          </a:p>
        </p:txBody>
      </p:sp>
    </p:spTree>
    <p:extLst>
      <p:ext uri="{BB962C8B-B14F-4D97-AF65-F5344CB8AC3E}">
        <p14:creationId xmlns:p14="http://schemas.microsoft.com/office/powerpoint/2010/main" val="3750185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1788160" y="2806953"/>
            <a:ext cx="10403840" cy="3265601"/>
          </a:xfrm>
          <a:prstGeom prst="rect">
            <a:avLst/>
          </a:prstGeom>
          <a:noFill/>
          <a:ln>
            <a:noFill/>
          </a:ln>
        </p:spPr>
        <p:txBody>
          <a:bodyPr spcFirstLastPara="1" wrap="square" lIns="91425" tIns="45700" rIns="91425" bIns="45700" anchor="b" anchorCtr="0">
            <a:noAutofit/>
          </a:bodyPr>
          <a:lstStyle/>
          <a:p>
            <a:r>
              <a:rPr lang="en-GB" noProof="0" dirty="0"/>
              <a:t>Canals and National Infrastructure</a:t>
            </a:r>
            <a:br>
              <a:rPr lang="en-GB" sz="4400" noProof="0" dirty="0"/>
            </a:br>
            <a:br>
              <a:rPr lang="en-GB" sz="2000" noProof="0" dirty="0"/>
            </a:br>
            <a:r>
              <a:rPr lang="en-GB" sz="4000" b="1" noProof="0" dirty="0">
                <a:solidFill>
                  <a:srgbClr val="14427E"/>
                </a:solidFill>
              </a:rPr>
              <a:t>The White Horse Reservoir:</a:t>
            </a:r>
            <a:br>
              <a:rPr lang="en-GB" sz="4000" b="1" noProof="0" dirty="0">
                <a:solidFill>
                  <a:srgbClr val="14427E"/>
                </a:solidFill>
              </a:rPr>
            </a:br>
            <a:r>
              <a:rPr lang="en-GB" sz="4000" b="1" noProof="0" dirty="0">
                <a:solidFill>
                  <a:srgbClr val="14427E"/>
                </a:solidFill>
              </a:rPr>
              <a:t>a test case for the future of canal restoration</a:t>
            </a:r>
            <a:br>
              <a:rPr lang="en-GB" sz="3200" b="1" noProof="0" dirty="0"/>
            </a:br>
            <a:br>
              <a:rPr lang="en-GB" sz="3200" b="1" noProof="0" dirty="0"/>
            </a:br>
            <a:r>
              <a:rPr lang="en-GB" sz="2400" b="1" noProof="0" dirty="0"/>
              <a:t>IWA Restoration Panel Meeting</a:t>
            </a:r>
            <a:br>
              <a:rPr lang="en-GB" sz="2400" noProof="0" dirty="0"/>
            </a:br>
            <a:r>
              <a:rPr lang="en-GB" sz="2400" noProof="0" dirty="0"/>
              <a:t>22 August 2026</a:t>
            </a:r>
            <a:endParaRPr lang="en-GB" sz="4800" noProof="0" dirty="0"/>
          </a:p>
        </p:txBody>
      </p:sp>
      <p:sp>
        <p:nvSpPr>
          <p:cNvPr id="94" name="Google Shape;94;p1"/>
          <p:cNvSpPr txBox="1"/>
          <p:nvPr/>
        </p:nvSpPr>
        <p:spPr>
          <a:xfrm>
            <a:off x="169345" y="6422612"/>
            <a:ext cx="303903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noProof="0" dirty="0">
                <a:solidFill>
                  <a:schemeClr val="dk1"/>
                </a:solidFill>
                <a:latin typeface="Gill Sans"/>
                <a:ea typeface="Gill Sans"/>
                <a:cs typeface="Gill Sans"/>
                <a:sym typeface="Gill Sans"/>
              </a:rPr>
              <a:t>Patron: Her Majesty the Queen</a:t>
            </a:r>
            <a:endParaRPr lang="en-GB" sz="1400" b="0" i="0" u="none" strike="noStrike" cap="none" noProof="0" dirty="0">
              <a:solidFill>
                <a:srgbClr val="000000"/>
              </a:solidFill>
              <a:latin typeface="Arial"/>
              <a:ea typeface="Arial"/>
              <a:cs typeface="Arial"/>
              <a:sym typeface="Arial"/>
            </a:endParaRPr>
          </a:p>
        </p:txBody>
      </p:sp>
      <p:sp>
        <p:nvSpPr>
          <p:cNvPr id="95" name="Google Shape;95;p1"/>
          <p:cNvSpPr txBox="1"/>
          <p:nvPr/>
        </p:nvSpPr>
        <p:spPr>
          <a:xfrm>
            <a:off x="7261409" y="6458398"/>
            <a:ext cx="4800600" cy="30777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400"/>
              <a:buFont typeface="Gill Sans"/>
              <a:buNone/>
            </a:pPr>
            <a:r>
              <a:rPr lang="en-GB" sz="1400" b="0" i="0" u="none" strike="noStrike" cap="none" noProof="0" dirty="0">
                <a:solidFill>
                  <a:schemeClr val="dk1"/>
                </a:solidFill>
                <a:latin typeface="Gill Sans"/>
                <a:ea typeface="Gill Sans"/>
                <a:cs typeface="Gill Sans"/>
                <a:sym typeface="Gill Sans"/>
              </a:rPr>
              <a:t>Registered Charity No: 299595</a:t>
            </a:r>
            <a:endParaRPr lang="en-GB" sz="1400" b="0" i="0" u="none" strike="noStrike" cap="none" noProof="0" dirty="0">
              <a:solidFill>
                <a:srgbClr val="000000"/>
              </a:solidFill>
              <a:latin typeface="Arial"/>
              <a:ea typeface="Arial"/>
              <a:cs typeface="Arial"/>
              <a:sym typeface="Arial"/>
            </a:endParaRPr>
          </a:p>
        </p:txBody>
      </p:sp>
      <p:pic>
        <p:nvPicPr>
          <p:cNvPr id="96" name="Google Shape;96;p1" descr="A purple crown with people in the middle&#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87894" y="277793"/>
            <a:ext cx="1161611" cy="103848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0CA9C-0743-A4A7-F0D6-CE249D769634}"/>
              </a:ext>
            </a:extLst>
          </p:cNvPr>
          <p:cNvSpPr>
            <a:spLocks noGrp="1"/>
          </p:cNvSpPr>
          <p:nvPr>
            <p:ph type="title"/>
          </p:nvPr>
        </p:nvSpPr>
        <p:spPr>
          <a:xfrm>
            <a:off x="3812674" y="-88661"/>
            <a:ext cx="5472000" cy="1233577"/>
          </a:xfrm>
        </p:spPr>
        <p:txBody>
          <a:bodyPr/>
          <a:lstStyle/>
          <a:p>
            <a:r>
              <a:rPr lang="en-GB" noProof="0" dirty="0"/>
              <a:t>Introduction</a:t>
            </a:r>
          </a:p>
        </p:txBody>
      </p:sp>
      <p:sp>
        <p:nvSpPr>
          <p:cNvPr id="3" name="Text Placeholder 2">
            <a:extLst>
              <a:ext uri="{FF2B5EF4-FFF2-40B4-BE49-F238E27FC236}">
                <a16:creationId xmlns:a16="http://schemas.microsoft.com/office/drawing/2014/main" id="{72ABE87E-B3A7-2E04-D1C7-568D3FBB8E49}"/>
              </a:ext>
            </a:extLst>
          </p:cNvPr>
          <p:cNvSpPr>
            <a:spLocks noGrp="1"/>
          </p:cNvSpPr>
          <p:nvPr>
            <p:ph type="body" idx="1"/>
          </p:nvPr>
        </p:nvSpPr>
        <p:spPr>
          <a:xfrm>
            <a:off x="5312229" y="1267288"/>
            <a:ext cx="6645308" cy="4691063"/>
          </a:xfrm>
        </p:spPr>
        <p:txBody>
          <a:bodyPr>
            <a:normAutofit fontScale="85000" lnSpcReduction="20000"/>
          </a:bodyPr>
          <a:lstStyle/>
          <a:p>
            <a:pPr marL="114300" indent="0">
              <a:lnSpc>
                <a:spcPct val="120000"/>
              </a:lnSpc>
              <a:buNone/>
            </a:pPr>
            <a:r>
              <a:rPr lang="en-GB" sz="3600" i="1" noProof="0" dirty="0"/>
              <a:t>“I want to share today a very specific problem facing the Wilts &amp; Berks Canal. </a:t>
            </a:r>
          </a:p>
          <a:p>
            <a:pPr marL="114300" indent="0">
              <a:lnSpc>
                <a:spcPct val="120000"/>
              </a:lnSpc>
              <a:buNone/>
            </a:pPr>
            <a:r>
              <a:rPr lang="en-GB" sz="3600" i="1" noProof="0" dirty="0"/>
              <a:t>But I don't want this presentation only to be seen as a request for help with our campaign. </a:t>
            </a:r>
          </a:p>
          <a:p>
            <a:pPr marL="114300" indent="0">
              <a:lnSpc>
                <a:spcPct val="120000"/>
              </a:lnSpc>
              <a:buNone/>
            </a:pPr>
            <a:r>
              <a:rPr lang="en-GB" sz="3600" i="1" noProof="0" dirty="0"/>
              <a:t>What is happening to us raises a much wider question for every canal restoration project in the country.”</a:t>
            </a:r>
          </a:p>
        </p:txBody>
      </p:sp>
      <p:sp>
        <p:nvSpPr>
          <p:cNvPr id="4" name="TextBox 3">
            <a:extLst>
              <a:ext uri="{FF2B5EF4-FFF2-40B4-BE49-F238E27FC236}">
                <a16:creationId xmlns:a16="http://schemas.microsoft.com/office/drawing/2014/main" id="{2ECE501F-8369-8D1A-E484-0A1D074081F3}"/>
              </a:ext>
            </a:extLst>
          </p:cNvPr>
          <p:cNvSpPr txBox="1"/>
          <p:nvPr/>
        </p:nvSpPr>
        <p:spPr>
          <a:xfrm>
            <a:off x="8832554" y="5948793"/>
            <a:ext cx="2672863" cy="738664"/>
          </a:xfrm>
          <a:prstGeom prst="rect">
            <a:avLst/>
          </a:prstGeom>
          <a:noFill/>
        </p:spPr>
        <p:txBody>
          <a:bodyPr wrap="square" rtlCol="0">
            <a:spAutoFit/>
          </a:bodyPr>
          <a:lstStyle/>
          <a:p>
            <a:r>
              <a:rPr lang="en-GB" b="1" i="1" noProof="0" dirty="0"/>
              <a:t>Martin Holliss</a:t>
            </a:r>
            <a:br>
              <a:rPr lang="en-GB" b="1" i="1" noProof="0" dirty="0"/>
            </a:br>
            <a:r>
              <a:rPr lang="en-GB" b="1" i="1" noProof="0" dirty="0"/>
              <a:t>Chair of the Trustees</a:t>
            </a:r>
            <a:br>
              <a:rPr lang="en-GB" b="1" i="1" noProof="0" dirty="0"/>
            </a:br>
            <a:r>
              <a:rPr lang="en-GB" b="1" i="1" noProof="0" dirty="0"/>
              <a:t>Wilts &amp; Berks Canal Trust</a:t>
            </a:r>
          </a:p>
        </p:txBody>
      </p:sp>
      <p:pic>
        <p:nvPicPr>
          <p:cNvPr id="6" name="Picture 5">
            <a:extLst>
              <a:ext uri="{FF2B5EF4-FFF2-40B4-BE49-F238E27FC236}">
                <a16:creationId xmlns:a16="http://schemas.microsoft.com/office/drawing/2014/main" id="{7849CC2D-1392-0CA0-35A9-462C97DF260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81169" y="1267288"/>
            <a:ext cx="4468166" cy="4811871"/>
          </a:xfrm>
          <a:prstGeom prst="rect">
            <a:avLst/>
          </a:prstGeom>
        </p:spPr>
      </p:pic>
      <p:sp>
        <p:nvSpPr>
          <p:cNvPr id="5" name="Slide Number Placeholder 3">
            <a:extLst>
              <a:ext uri="{FF2B5EF4-FFF2-40B4-BE49-F238E27FC236}">
                <a16:creationId xmlns:a16="http://schemas.microsoft.com/office/drawing/2014/main" id="{5AA1F7E4-DA2B-1D6E-63F2-FB5ACDA2CFCD}"/>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smtClean="0"/>
              <a:pPr/>
              <a:t>28</a:t>
            </a:fld>
            <a:endParaRPr lang="en-GB" dirty="0"/>
          </a:p>
        </p:txBody>
      </p:sp>
      <p:sp>
        <p:nvSpPr>
          <p:cNvPr id="7" name="Slide Number Placeholder 3">
            <a:extLst>
              <a:ext uri="{FF2B5EF4-FFF2-40B4-BE49-F238E27FC236}">
                <a16:creationId xmlns:a16="http://schemas.microsoft.com/office/drawing/2014/main" id="{51265066-698C-8E91-2001-BAFAB4829AB3}"/>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28</a:t>
            </a:fld>
            <a:endParaRPr lang="en-GB" noProof="0" dirty="0"/>
          </a:p>
        </p:txBody>
      </p:sp>
      <p:sp>
        <p:nvSpPr>
          <p:cNvPr id="8" name="Slide Number Placeholder 3">
            <a:extLst>
              <a:ext uri="{FF2B5EF4-FFF2-40B4-BE49-F238E27FC236}">
                <a16:creationId xmlns:a16="http://schemas.microsoft.com/office/drawing/2014/main" id="{F2B4216D-3644-3EDB-2A99-F362EA0BDCE7}"/>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28</a:t>
            </a:fld>
            <a:endParaRPr lang="en-GB" noProof="0" dirty="0"/>
          </a:p>
        </p:txBody>
      </p:sp>
      <p:sp>
        <p:nvSpPr>
          <p:cNvPr id="9" name="Google Shape;114;p12">
            <a:extLst>
              <a:ext uri="{FF2B5EF4-FFF2-40B4-BE49-F238E27FC236}">
                <a16:creationId xmlns:a16="http://schemas.microsoft.com/office/drawing/2014/main" id="{73058723-55E4-FC5B-D757-9AD5FE84290A}"/>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11" name="Google Shape;116;p12">
            <a:extLst>
              <a:ext uri="{FF2B5EF4-FFF2-40B4-BE49-F238E27FC236}">
                <a16:creationId xmlns:a16="http://schemas.microsoft.com/office/drawing/2014/main" id="{6C705CA4-76A6-4D98-3AAD-94BE6C121866}"/>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Tree>
    <p:extLst>
      <p:ext uri="{BB962C8B-B14F-4D97-AF65-F5344CB8AC3E}">
        <p14:creationId xmlns:p14="http://schemas.microsoft.com/office/powerpoint/2010/main" val="3616078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086FD-7CEF-560F-2053-970269F4A541}"/>
              </a:ext>
            </a:extLst>
          </p:cNvPr>
          <p:cNvSpPr>
            <a:spLocks noGrp="1"/>
          </p:cNvSpPr>
          <p:nvPr>
            <p:ph type="title"/>
          </p:nvPr>
        </p:nvSpPr>
        <p:spPr>
          <a:xfrm>
            <a:off x="3724503" y="0"/>
            <a:ext cx="5472000" cy="1233577"/>
          </a:xfrm>
        </p:spPr>
        <p:txBody>
          <a:bodyPr/>
          <a:lstStyle/>
          <a:p>
            <a:r>
              <a:rPr lang="en-GB" noProof="0" dirty="0"/>
              <a:t>White Horse Reservoir: an existential threat?</a:t>
            </a:r>
          </a:p>
        </p:txBody>
      </p:sp>
      <p:sp>
        <p:nvSpPr>
          <p:cNvPr id="3" name="Text Placeholder 2">
            <a:extLst>
              <a:ext uri="{FF2B5EF4-FFF2-40B4-BE49-F238E27FC236}">
                <a16:creationId xmlns:a16="http://schemas.microsoft.com/office/drawing/2014/main" id="{2E710B95-89DC-A92F-E3C4-AC7A87166B16}"/>
              </a:ext>
            </a:extLst>
          </p:cNvPr>
          <p:cNvSpPr>
            <a:spLocks noGrp="1"/>
          </p:cNvSpPr>
          <p:nvPr>
            <p:ph type="body" idx="1"/>
          </p:nvPr>
        </p:nvSpPr>
        <p:spPr>
          <a:xfrm>
            <a:off x="1257140" y="1485900"/>
            <a:ext cx="4666140" cy="4984750"/>
          </a:xfrm>
        </p:spPr>
        <p:txBody>
          <a:bodyPr>
            <a:normAutofit fontScale="92500" lnSpcReduction="20000"/>
          </a:bodyPr>
          <a:lstStyle/>
          <a:p>
            <a:pPr lvl="0">
              <a:lnSpc>
                <a:spcPct val="100000"/>
              </a:lnSpc>
              <a:spcBef>
                <a:spcPts val="600"/>
              </a:spcBef>
              <a:spcAft>
                <a:spcPts val="1200"/>
              </a:spcAft>
            </a:pPr>
            <a:r>
              <a:rPr lang="en-GB" sz="2800" noProof="0" dirty="0"/>
              <a:t>Nationally Significant Infrastructure Projects (NSIPs) can have profound consequences for canal restoration</a:t>
            </a:r>
          </a:p>
          <a:p>
            <a:pPr>
              <a:lnSpc>
                <a:spcPct val="100000"/>
              </a:lnSpc>
              <a:spcBef>
                <a:spcPts val="600"/>
              </a:spcBef>
              <a:spcAft>
                <a:spcPts val="1200"/>
              </a:spcAft>
            </a:pPr>
            <a:r>
              <a:rPr lang="en-GB" sz="2800" noProof="0" dirty="0"/>
              <a:t>Given the huge benefit canals bring, the planning system does not give them the weight they deserve </a:t>
            </a:r>
          </a:p>
          <a:p>
            <a:pPr lvl="0">
              <a:lnSpc>
                <a:spcPct val="100000"/>
              </a:lnSpc>
              <a:spcBef>
                <a:spcPts val="600"/>
              </a:spcBef>
              <a:spcAft>
                <a:spcPts val="1200"/>
              </a:spcAft>
            </a:pPr>
            <a:r>
              <a:rPr lang="en-GB" sz="2800" noProof="0" dirty="0"/>
              <a:t>WHR poses an existential threat for the Wilts &amp; Berks </a:t>
            </a:r>
            <a:r>
              <a:rPr lang="en-GB" sz="2800" dirty="0"/>
              <a:t>and is a dangerous precedent for </a:t>
            </a:r>
            <a:r>
              <a:rPr lang="en-GB" sz="2800" noProof="0" dirty="0"/>
              <a:t>other canal restoration projects</a:t>
            </a:r>
          </a:p>
        </p:txBody>
      </p:sp>
      <p:sp>
        <p:nvSpPr>
          <p:cNvPr id="4" name="Slide Number Placeholder 3">
            <a:extLst>
              <a:ext uri="{FF2B5EF4-FFF2-40B4-BE49-F238E27FC236}">
                <a16:creationId xmlns:a16="http://schemas.microsoft.com/office/drawing/2014/main" id="{82157F24-28A2-D963-793A-31824541C7F6}"/>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smtClean="0"/>
              <a:pPr/>
              <a:t>29</a:t>
            </a:fld>
            <a:endParaRPr lang="en-GB" dirty="0"/>
          </a:p>
        </p:txBody>
      </p:sp>
      <p:sp>
        <p:nvSpPr>
          <p:cNvPr id="5" name="Slide Number Placeholder 3">
            <a:extLst>
              <a:ext uri="{FF2B5EF4-FFF2-40B4-BE49-F238E27FC236}">
                <a16:creationId xmlns:a16="http://schemas.microsoft.com/office/drawing/2014/main" id="{51229D5A-F8F4-B4EF-50AC-3BA86B8A3113}"/>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29</a:t>
            </a:fld>
            <a:endParaRPr lang="en-GB" noProof="0" dirty="0"/>
          </a:p>
        </p:txBody>
      </p:sp>
      <p:sp>
        <p:nvSpPr>
          <p:cNvPr id="6" name="Slide Number Placeholder 3">
            <a:extLst>
              <a:ext uri="{FF2B5EF4-FFF2-40B4-BE49-F238E27FC236}">
                <a16:creationId xmlns:a16="http://schemas.microsoft.com/office/drawing/2014/main" id="{9D252E53-93B1-77D5-7998-0776BE0D08BC}"/>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29</a:t>
            </a:fld>
            <a:endParaRPr lang="en-GB" noProof="0" dirty="0"/>
          </a:p>
        </p:txBody>
      </p:sp>
      <p:sp>
        <p:nvSpPr>
          <p:cNvPr id="7" name="Google Shape;114;p12">
            <a:extLst>
              <a:ext uri="{FF2B5EF4-FFF2-40B4-BE49-F238E27FC236}">
                <a16:creationId xmlns:a16="http://schemas.microsoft.com/office/drawing/2014/main" id="{3C51C1B3-C091-3412-FB40-641D07579913}"/>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9" name="Google Shape;116;p12">
            <a:extLst>
              <a:ext uri="{FF2B5EF4-FFF2-40B4-BE49-F238E27FC236}">
                <a16:creationId xmlns:a16="http://schemas.microsoft.com/office/drawing/2014/main" id="{585BFA88-DC12-31BB-BADE-0C32AFF6963E}"/>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pic>
        <p:nvPicPr>
          <p:cNvPr id="10" name="Picture 9" descr="White Horse Reservoir - previously known as South East Strategic Reservoir  Option - SESRO">
            <a:extLst>
              <a:ext uri="{FF2B5EF4-FFF2-40B4-BE49-F238E27FC236}">
                <a16:creationId xmlns:a16="http://schemas.microsoft.com/office/drawing/2014/main" id="{E7F33F47-85EA-682C-52E2-26043F32CC4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980299" y="3230490"/>
            <a:ext cx="5879121" cy="2939561"/>
          </a:xfrm>
          <a:prstGeom prst="rect">
            <a:avLst/>
          </a:prstGeom>
          <a:noFill/>
          <a:ln>
            <a:noFill/>
          </a:ln>
        </p:spPr>
      </p:pic>
    </p:spTree>
    <p:extLst>
      <p:ext uri="{BB962C8B-B14F-4D97-AF65-F5344CB8AC3E}">
        <p14:creationId xmlns:p14="http://schemas.microsoft.com/office/powerpoint/2010/main" val="288892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56863" y="373619"/>
            <a:ext cx="5472000" cy="1233577"/>
          </a:xfrm>
        </p:spPr>
        <p:txBody>
          <a:bodyPr/>
          <a:lstStyle/>
          <a:p>
            <a:pPr algn="ctr"/>
            <a:r>
              <a:rPr lang="en-GB" dirty="0"/>
              <a:t>HOUSEKEEPING</a:t>
            </a:r>
            <a:br>
              <a:rPr lang="en-GB" dirty="0"/>
            </a:br>
            <a:endParaRPr lang="en-GB" dirty="0"/>
          </a:p>
        </p:txBody>
      </p:sp>
      <p:sp>
        <p:nvSpPr>
          <p:cNvPr id="3" name="Content Placeholder 2"/>
          <p:cNvSpPr>
            <a:spLocks noGrp="1"/>
          </p:cNvSpPr>
          <p:nvPr>
            <p:ph idx="1"/>
          </p:nvPr>
        </p:nvSpPr>
        <p:spPr>
          <a:xfrm>
            <a:off x="3069182" y="1843120"/>
            <a:ext cx="6999378" cy="3571786"/>
          </a:xfrm>
        </p:spPr>
        <p:txBody>
          <a:bodyPr/>
          <a:lstStyle/>
          <a:p>
            <a:pPr marL="180000" indent="-180000">
              <a:lnSpc>
                <a:spcPct val="100000"/>
              </a:lnSpc>
              <a:spcBef>
                <a:spcPts val="1200"/>
              </a:spcBef>
            </a:pPr>
            <a:r>
              <a:rPr lang="en-GB" sz="3200" spc="40" dirty="0">
                <a:latin typeface="+mn-lt"/>
              </a:rPr>
              <a:t>Emergency Exits</a:t>
            </a:r>
          </a:p>
          <a:p>
            <a:pPr marL="180000" indent="-180000">
              <a:lnSpc>
                <a:spcPct val="100000"/>
              </a:lnSpc>
              <a:spcBef>
                <a:spcPts val="1200"/>
              </a:spcBef>
            </a:pPr>
            <a:r>
              <a:rPr lang="en-GB" sz="3200" spc="40" dirty="0">
                <a:latin typeface="+mn-lt"/>
              </a:rPr>
              <a:t>Accessible Toilets</a:t>
            </a:r>
          </a:p>
          <a:p>
            <a:pPr marL="180000" indent="-180000">
              <a:lnSpc>
                <a:spcPct val="100000"/>
              </a:lnSpc>
              <a:spcBef>
                <a:spcPts val="1200"/>
              </a:spcBef>
            </a:pPr>
            <a:r>
              <a:rPr lang="en-GB" sz="3200" spc="40" dirty="0">
                <a:latin typeface="+mn-lt"/>
              </a:rPr>
              <a:t>No smoking or vaping in the venue</a:t>
            </a:r>
          </a:p>
          <a:p>
            <a:pPr marL="180000" indent="-180000">
              <a:lnSpc>
                <a:spcPct val="100000"/>
              </a:lnSpc>
              <a:spcBef>
                <a:spcPts val="1200"/>
              </a:spcBef>
            </a:pPr>
            <a:r>
              <a:rPr lang="en-GB" sz="3200" spc="40" dirty="0">
                <a:latin typeface="+mn-lt"/>
              </a:rPr>
              <a:t>Fire Alarm</a:t>
            </a:r>
          </a:p>
          <a:p>
            <a:pPr marL="180000" indent="-180000">
              <a:lnSpc>
                <a:spcPct val="100000"/>
              </a:lnSpc>
              <a:spcBef>
                <a:spcPts val="1200"/>
              </a:spcBef>
            </a:pPr>
            <a:r>
              <a:rPr lang="en-GB" sz="3200" spc="40" dirty="0">
                <a:latin typeface="+mn-lt"/>
              </a:rPr>
              <a:t>Attendee Contributions</a:t>
            </a:r>
          </a:p>
        </p:txBody>
      </p:sp>
    </p:spTree>
    <p:extLst>
      <p:ext uri="{BB962C8B-B14F-4D97-AF65-F5344CB8AC3E}">
        <p14:creationId xmlns:p14="http://schemas.microsoft.com/office/powerpoint/2010/main" val="20015142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50C03-3F78-B9AF-22F2-D2F3D7BCB7C0}"/>
              </a:ext>
            </a:extLst>
          </p:cNvPr>
          <p:cNvSpPr>
            <a:spLocks noGrp="1"/>
          </p:cNvSpPr>
          <p:nvPr>
            <p:ph type="title"/>
          </p:nvPr>
        </p:nvSpPr>
        <p:spPr>
          <a:xfrm>
            <a:off x="3433867" y="22225"/>
            <a:ext cx="5472000" cy="1233577"/>
          </a:xfrm>
        </p:spPr>
        <p:txBody>
          <a:bodyPr/>
          <a:lstStyle/>
          <a:p>
            <a:r>
              <a:rPr lang="en-GB" noProof="0" dirty="0"/>
              <a:t>Focus for the next 15 minutes…</a:t>
            </a:r>
          </a:p>
        </p:txBody>
      </p:sp>
      <p:sp>
        <p:nvSpPr>
          <p:cNvPr id="4" name="Slide Number Placeholder 3">
            <a:extLst>
              <a:ext uri="{FF2B5EF4-FFF2-40B4-BE49-F238E27FC236}">
                <a16:creationId xmlns:a16="http://schemas.microsoft.com/office/drawing/2014/main" id="{F0B3423B-C736-A8C2-82CA-477DA8C291CC}"/>
              </a:ext>
            </a:extLst>
          </p:cNvPr>
          <p:cNvSpPr>
            <a:spLocks noGrp="1"/>
          </p:cNvSpPr>
          <p:nvPr>
            <p:ph type="sldNum" idx="4294967295"/>
          </p:nvPr>
        </p:nvSpPr>
        <p:spPr>
          <a:xfrm>
            <a:off x="8610600" y="6470650"/>
            <a:ext cx="2743200" cy="365125"/>
          </a:xfrm>
        </p:spPr>
        <p:txBody>
          <a:bodyPr/>
          <a:lstStyle/>
          <a:p>
            <a:pPr marL="0" lvl="0" indent="0" algn="r" rtl="0">
              <a:spcBef>
                <a:spcPts val="0"/>
              </a:spcBef>
              <a:spcAft>
                <a:spcPts val="0"/>
              </a:spcAft>
              <a:buNone/>
            </a:pPr>
            <a:fld id="{00000000-1234-1234-1234-123412341234}" type="slidenum">
              <a:rPr lang="en-GB" noProof="0" smtClean="0"/>
              <a:t>30</a:t>
            </a:fld>
            <a:endParaRPr lang="en-GB" noProof="0" dirty="0"/>
          </a:p>
        </p:txBody>
      </p:sp>
      <p:sp>
        <p:nvSpPr>
          <p:cNvPr id="5" name="Slide Number Placeholder 3">
            <a:extLst>
              <a:ext uri="{FF2B5EF4-FFF2-40B4-BE49-F238E27FC236}">
                <a16:creationId xmlns:a16="http://schemas.microsoft.com/office/drawing/2014/main" id="{BE41D997-BD9D-50C5-42D2-F09199FA1277}"/>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30</a:t>
            </a:fld>
            <a:endParaRPr lang="en-GB" noProof="0" dirty="0"/>
          </a:p>
        </p:txBody>
      </p:sp>
      <p:sp>
        <p:nvSpPr>
          <p:cNvPr id="6" name="Slide Number Placeholder 3">
            <a:extLst>
              <a:ext uri="{FF2B5EF4-FFF2-40B4-BE49-F238E27FC236}">
                <a16:creationId xmlns:a16="http://schemas.microsoft.com/office/drawing/2014/main" id="{9EB2479A-B2A8-DC5C-7710-1F1FB38C836C}"/>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30</a:t>
            </a:fld>
            <a:endParaRPr lang="en-GB" noProof="0" dirty="0"/>
          </a:p>
        </p:txBody>
      </p:sp>
      <p:sp>
        <p:nvSpPr>
          <p:cNvPr id="7" name="Google Shape;114;p12">
            <a:extLst>
              <a:ext uri="{FF2B5EF4-FFF2-40B4-BE49-F238E27FC236}">
                <a16:creationId xmlns:a16="http://schemas.microsoft.com/office/drawing/2014/main" id="{03BF7827-218F-8A41-F7D6-9FD150E534DC}"/>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8" name="Google Shape;115;p12">
            <a:extLst>
              <a:ext uri="{FF2B5EF4-FFF2-40B4-BE49-F238E27FC236}">
                <a16:creationId xmlns:a16="http://schemas.microsoft.com/office/drawing/2014/main" id="{74DF4A85-B42C-F59C-6AB4-880959832BFF}"/>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30</a:t>
            </a:fld>
            <a:endParaRPr lang="en-GB" noProof="0" dirty="0"/>
          </a:p>
        </p:txBody>
      </p:sp>
      <p:sp>
        <p:nvSpPr>
          <p:cNvPr id="9" name="Google Shape;116;p12">
            <a:extLst>
              <a:ext uri="{FF2B5EF4-FFF2-40B4-BE49-F238E27FC236}">
                <a16:creationId xmlns:a16="http://schemas.microsoft.com/office/drawing/2014/main" id="{5FAAC693-F3AE-BFC4-25A7-102E525939F7}"/>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
        <p:nvSpPr>
          <p:cNvPr id="13" name="Oval 12">
            <a:extLst>
              <a:ext uri="{FF2B5EF4-FFF2-40B4-BE49-F238E27FC236}">
                <a16:creationId xmlns:a16="http://schemas.microsoft.com/office/drawing/2014/main" id="{75FEEE11-D128-A5BF-73FD-EA08407FE6BB}"/>
              </a:ext>
            </a:extLst>
          </p:cNvPr>
          <p:cNvSpPr/>
          <p:nvPr/>
        </p:nvSpPr>
        <p:spPr>
          <a:xfrm>
            <a:off x="3433867" y="3629158"/>
            <a:ext cx="2464039" cy="2373536"/>
          </a:xfrm>
          <a:prstGeom prst="ellipse">
            <a:avLst/>
          </a:prstGeom>
          <a:solidFill>
            <a:schemeClr val="bg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500" b="1" noProof="0" dirty="0">
                <a:solidFill>
                  <a:schemeClr val="tx1"/>
                </a:solidFill>
              </a:rPr>
              <a:t>White Horse Reservoir</a:t>
            </a:r>
          </a:p>
        </p:txBody>
      </p:sp>
      <p:sp>
        <p:nvSpPr>
          <p:cNvPr id="15" name="Oval 14">
            <a:extLst>
              <a:ext uri="{FF2B5EF4-FFF2-40B4-BE49-F238E27FC236}">
                <a16:creationId xmlns:a16="http://schemas.microsoft.com/office/drawing/2014/main" id="{5873166E-E822-690A-1C23-D6F14294F250}"/>
              </a:ext>
            </a:extLst>
          </p:cNvPr>
          <p:cNvSpPr/>
          <p:nvPr/>
        </p:nvSpPr>
        <p:spPr>
          <a:xfrm>
            <a:off x="6285471" y="3629158"/>
            <a:ext cx="2464039" cy="2373536"/>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500" b="1" noProof="0" dirty="0">
                <a:solidFill>
                  <a:schemeClr val="tx1"/>
                </a:solidFill>
              </a:rPr>
              <a:t>Canal-related issues</a:t>
            </a:r>
          </a:p>
        </p:txBody>
      </p:sp>
      <p:sp>
        <p:nvSpPr>
          <p:cNvPr id="19" name="Oval 18">
            <a:extLst>
              <a:ext uri="{FF2B5EF4-FFF2-40B4-BE49-F238E27FC236}">
                <a16:creationId xmlns:a16="http://schemas.microsoft.com/office/drawing/2014/main" id="{62C3EC2D-AAD9-5278-BDD4-B72C1769C989}"/>
              </a:ext>
            </a:extLst>
          </p:cNvPr>
          <p:cNvSpPr/>
          <p:nvPr/>
        </p:nvSpPr>
        <p:spPr>
          <a:xfrm>
            <a:off x="9122563" y="3629158"/>
            <a:ext cx="2464039" cy="2373536"/>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500" b="1" noProof="0" dirty="0">
                <a:solidFill>
                  <a:schemeClr val="tx1"/>
                </a:solidFill>
              </a:rPr>
              <a:t>Request for help</a:t>
            </a:r>
          </a:p>
        </p:txBody>
      </p:sp>
      <p:sp>
        <p:nvSpPr>
          <p:cNvPr id="10" name="Oval 9">
            <a:extLst>
              <a:ext uri="{FF2B5EF4-FFF2-40B4-BE49-F238E27FC236}">
                <a16:creationId xmlns:a16="http://schemas.microsoft.com/office/drawing/2014/main" id="{0E309AAA-F3B4-5DD2-D9D6-11CA5D9C967E}"/>
              </a:ext>
            </a:extLst>
          </p:cNvPr>
          <p:cNvSpPr/>
          <p:nvPr/>
        </p:nvSpPr>
        <p:spPr>
          <a:xfrm>
            <a:off x="610840" y="3610445"/>
            <a:ext cx="2464039" cy="2373536"/>
          </a:xfrm>
          <a:prstGeom prst="ellipse">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500" b="1" noProof="0" dirty="0">
                <a:solidFill>
                  <a:schemeClr val="tx1"/>
                </a:solidFill>
              </a:rPr>
              <a:t>WBCT context</a:t>
            </a:r>
          </a:p>
        </p:txBody>
      </p:sp>
      <p:sp>
        <p:nvSpPr>
          <p:cNvPr id="3" name="TextBox 2">
            <a:extLst>
              <a:ext uri="{FF2B5EF4-FFF2-40B4-BE49-F238E27FC236}">
                <a16:creationId xmlns:a16="http://schemas.microsoft.com/office/drawing/2014/main" id="{0FD66DA9-E3BC-2819-B049-E654397DF142}"/>
              </a:ext>
            </a:extLst>
          </p:cNvPr>
          <p:cNvSpPr txBox="1"/>
          <p:nvPr/>
        </p:nvSpPr>
        <p:spPr>
          <a:xfrm>
            <a:off x="1673938" y="1762048"/>
            <a:ext cx="9088016" cy="1323439"/>
          </a:xfrm>
          <a:prstGeom prst="rect">
            <a:avLst/>
          </a:prstGeom>
          <a:noFill/>
        </p:spPr>
        <p:txBody>
          <a:bodyPr wrap="square" rtlCol="0">
            <a:spAutoFit/>
          </a:bodyPr>
          <a:lstStyle/>
          <a:p>
            <a:pPr algn="ctr"/>
            <a:r>
              <a:rPr lang="en-GB" sz="4000" noProof="0" dirty="0">
                <a:latin typeface="Gill Sans Nova" panose="020B0602020104020203" pitchFamily="34" charset="0"/>
              </a:rPr>
              <a:t>What happens to the Wilts &amp; Berks </a:t>
            </a:r>
            <a:br>
              <a:rPr lang="en-GB" sz="4000" noProof="0" dirty="0">
                <a:latin typeface="Gill Sans Nova" panose="020B0602020104020203" pitchFamily="34" charset="0"/>
              </a:rPr>
            </a:br>
            <a:r>
              <a:rPr lang="en-GB" sz="4000" noProof="0" dirty="0">
                <a:latin typeface="Gill Sans Nova" panose="020B0602020104020203" pitchFamily="34" charset="0"/>
              </a:rPr>
              <a:t>could matter to all of us</a:t>
            </a:r>
          </a:p>
        </p:txBody>
      </p:sp>
    </p:spTree>
    <p:extLst>
      <p:ext uri="{BB962C8B-B14F-4D97-AF65-F5344CB8AC3E}">
        <p14:creationId xmlns:p14="http://schemas.microsoft.com/office/powerpoint/2010/main" val="3221391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12" name="Picture 11">
            <a:extLst>
              <a:ext uri="{FF2B5EF4-FFF2-40B4-BE49-F238E27FC236}">
                <a16:creationId xmlns:a16="http://schemas.microsoft.com/office/drawing/2014/main" id="{82B3657B-2701-F011-6D6F-9EF698C47F91}"/>
              </a:ext>
            </a:extLst>
          </p:cNvPr>
          <p:cNvPicPr>
            <a:picLocks noChangeAspect="1"/>
          </p:cNvPicPr>
          <p:nvPr/>
        </p:nvPicPr>
        <p:blipFill>
          <a:blip r:embed="rId3"/>
          <a:stretch>
            <a:fillRect/>
          </a:stretch>
        </p:blipFill>
        <p:spPr>
          <a:xfrm>
            <a:off x="4796515" y="1660981"/>
            <a:ext cx="7377900" cy="3964018"/>
          </a:xfrm>
          <a:prstGeom prst="rect">
            <a:avLst/>
          </a:prstGeom>
        </p:spPr>
      </p:pic>
      <p:sp>
        <p:nvSpPr>
          <p:cNvPr id="254" name="Google Shape;254;p21"/>
          <p:cNvSpPr txBox="1">
            <a:spLocks noGrp="1"/>
          </p:cNvSpPr>
          <p:nvPr>
            <p:ph type="title"/>
          </p:nvPr>
        </p:nvSpPr>
        <p:spPr>
          <a:xfrm>
            <a:off x="2179319" y="0"/>
            <a:ext cx="8726805" cy="11922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Gill Sans"/>
              <a:buNone/>
            </a:pPr>
            <a:r>
              <a:rPr lang="en-GB" noProof="0" dirty="0"/>
              <a:t>Wilts &amp; Berks Canal Trust</a:t>
            </a:r>
          </a:p>
        </p:txBody>
      </p:sp>
      <p:sp>
        <p:nvSpPr>
          <p:cNvPr id="255" name="Google Shape;255;p21"/>
          <p:cNvSpPr txBox="1">
            <a:spLocks noGrp="1"/>
          </p:cNvSpPr>
          <p:nvPr>
            <p:ph type="body" idx="1"/>
          </p:nvPr>
        </p:nvSpPr>
        <p:spPr>
          <a:xfrm>
            <a:off x="1054953" y="1192213"/>
            <a:ext cx="5683472" cy="4856285"/>
          </a:xfrm>
          <a:prstGeom prst="rect">
            <a:avLst/>
          </a:prstGeom>
          <a:noFill/>
          <a:ln>
            <a:noFill/>
          </a:ln>
        </p:spPr>
        <p:txBody>
          <a:bodyPr spcFirstLastPara="1" wrap="square" lIns="91425" tIns="45700" rIns="91425" bIns="45700" anchor="t" anchorCtr="0">
            <a:normAutofit fontScale="92500" lnSpcReduction="10000"/>
          </a:bodyPr>
          <a:lstStyle/>
          <a:p>
            <a:pPr marL="635000" lvl="0" indent="-457200" algn="l" rtl="0">
              <a:lnSpc>
                <a:spcPct val="100000"/>
              </a:lnSpc>
              <a:spcBef>
                <a:spcPts val="1200"/>
              </a:spcBef>
              <a:spcAft>
                <a:spcPts val="0"/>
              </a:spcAft>
              <a:buSzPts val="2800"/>
              <a:buChar char="•"/>
            </a:pPr>
            <a:r>
              <a:rPr lang="en-GB" sz="2400" noProof="0" dirty="0">
                <a:solidFill>
                  <a:schemeClr val="tx1"/>
                </a:solidFill>
              </a:rPr>
              <a:t>70 miles of canal line</a:t>
            </a:r>
          </a:p>
          <a:p>
            <a:pPr marL="1092200" lvl="1" indent="-457200">
              <a:lnSpc>
                <a:spcPct val="100000"/>
              </a:lnSpc>
              <a:spcBef>
                <a:spcPts val="1200"/>
              </a:spcBef>
              <a:buSzPts val="2800"/>
            </a:pPr>
            <a:r>
              <a:rPr lang="en-GB" sz="2000" noProof="0" dirty="0">
                <a:solidFill>
                  <a:schemeClr val="tx1"/>
                </a:solidFill>
              </a:rPr>
              <a:t>Entire canal line protected in planning policy</a:t>
            </a:r>
          </a:p>
          <a:p>
            <a:pPr marL="1092200" lvl="1" indent="-457200">
              <a:lnSpc>
                <a:spcPct val="100000"/>
              </a:lnSpc>
              <a:spcBef>
                <a:spcPts val="1200"/>
              </a:spcBef>
              <a:buSzPts val="2800"/>
            </a:pPr>
            <a:r>
              <a:rPr lang="en-GB" sz="2000" noProof="0" dirty="0">
                <a:solidFill>
                  <a:schemeClr val="tx1"/>
                </a:solidFill>
              </a:rPr>
              <a:t>Development along canal line must not prejudice future delivery (physically or financially)</a:t>
            </a:r>
          </a:p>
          <a:p>
            <a:pPr marL="1092200" lvl="1" indent="-457200">
              <a:lnSpc>
                <a:spcPct val="100000"/>
              </a:lnSpc>
              <a:spcBef>
                <a:spcPts val="1200"/>
              </a:spcBef>
              <a:buSzPts val="2800"/>
            </a:pPr>
            <a:endParaRPr lang="en-GB" sz="1200" noProof="0" dirty="0">
              <a:solidFill>
                <a:schemeClr val="tx1"/>
              </a:solidFill>
            </a:endParaRPr>
          </a:p>
          <a:p>
            <a:pPr marL="635000" lvl="0" indent="-457200" algn="l" rtl="0">
              <a:lnSpc>
                <a:spcPct val="100000"/>
              </a:lnSpc>
              <a:spcBef>
                <a:spcPts val="1200"/>
              </a:spcBef>
              <a:spcAft>
                <a:spcPts val="0"/>
              </a:spcAft>
              <a:buSzPts val="2800"/>
              <a:buChar char="•"/>
            </a:pPr>
            <a:r>
              <a:rPr lang="en-GB" sz="2400" noProof="0" dirty="0">
                <a:solidFill>
                  <a:schemeClr val="tx1"/>
                </a:solidFill>
              </a:rPr>
              <a:t>Clear focus onto 4 </a:t>
            </a:r>
            <a:br>
              <a:rPr lang="en-GB" sz="2400" noProof="0" dirty="0">
                <a:solidFill>
                  <a:schemeClr val="tx1"/>
                </a:solidFill>
              </a:rPr>
            </a:br>
            <a:r>
              <a:rPr lang="en-GB" sz="2400" noProof="0" dirty="0">
                <a:solidFill>
                  <a:schemeClr val="tx1"/>
                </a:solidFill>
              </a:rPr>
              <a:t>strategic programmes</a:t>
            </a:r>
          </a:p>
          <a:p>
            <a:pPr marL="3378200" lvl="6" indent="-457200">
              <a:lnSpc>
                <a:spcPct val="100000"/>
              </a:lnSpc>
              <a:spcBef>
                <a:spcPts val="1200"/>
              </a:spcBef>
              <a:buSzPts val="2800"/>
            </a:pPr>
            <a:endParaRPr lang="en-GB" sz="1600" noProof="0" dirty="0">
              <a:solidFill>
                <a:schemeClr val="tx1"/>
              </a:solidFill>
            </a:endParaRPr>
          </a:p>
          <a:p>
            <a:pPr marL="635000" indent="-457200">
              <a:lnSpc>
                <a:spcPct val="100000"/>
              </a:lnSpc>
              <a:spcBef>
                <a:spcPts val="1200"/>
              </a:spcBef>
              <a:buSzPts val="2800"/>
            </a:pPr>
            <a:r>
              <a:rPr lang="en-GB" sz="2400" noProof="0" dirty="0">
                <a:solidFill>
                  <a:schemeClr val="tx1"/>
                </a:solidFill>
              </a:rPr>
              <a:t>Strong support from all </a:t>
            </a:r>
            <a:br>
              <a:rPr lang="en-GB" sz="2400" noProof="0" dirty="0">
                <a:solidFill>
                  <a:schemeClr val="tx1"/>
                </a:solidFill>
              </a:rPr>
            </a:br>
            <a:r>
              <a:rPr lang="en-GB" sz="2400" noProof="0" dirty="0">
                <a:solidFill>
                  <a:schemeClr val="tx1"/>
                </a:solidFill>
              </a:rPr>
              <a:t>8 MPs and all local Councils</a:t>
            </a:r>
          </a:p>
        </p:txBody>
      </p:sp>
      <p:sp>
        <p:nvSpPr>
          <p:cNvPr id="257" name="Google Shape;257;p21"/>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258" name="Google Shape;258;p21"/>
          <p:cNvSpPr txBox="1">
            <a:spLocks noGrp="1"/>
          </p:cNvSpPr>
          <p:nvPr>
            <p:ph type="sldNum" idx="4294967295"/>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noProof="0"/>
              <a:t>31</a:t>
            </a:fld>
            <a:endParaRPr lang="en-GB" noProof="0" dirty="0"/>
          </a:p>
        </p:txBody>
      </p:sp>
      <p:sp>
        <p:nvSpPr>
          <p:cNvPr id="2" name="Google Shape;116;p12">
            <a:extLst>
              <a:ext uri="{FF2B5EF4-FFF2-40B4-BE49-F238E27FC236}">
                <a16:creationId xmlns:a16="http://schemas.microsoft.com/office/drawing/2014/main" id="{52471F18-7243-9696-C9B3-649E7EC3E3E4}"/>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Tree>
    <p:extLst>
      <p:ext uri="{BB962C8B-B14F-4D97-AF65-F5344CB8AC3E}">
        <p14:creationId xmlns:p14="http://schemas.microsoft.com/office/powerpoint/2010/main" val="1800946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EB197-A787-99FA-2D09-016747F9C0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85CF83-39E6-47AB-163C-4DC8E8DA58B8}"/>
              </a:ext>
            </a:extLst>
          </p:cNvPr>
          <p:cNvSpPr>
            <a:spLocks noGrp="1"/>
          </p:cNvSpPr>
          <p:nvPr>
            <p:ph type="title"/>
          </p:nvPr>
        </p:nvSpPr>
        <p:spPr>
          <a:xfrm>
            <a:off x="3719423" y="450991"/>
            <a:ext cx="5472000" cy="647700"/>
          </a:xfrm>
        </p:spPr>
        <p:txBody>
          <a:bodyPr/>
          <a:lstStyle/>
          <a:p>
            <a:r>
              <a:rPr lang="en-GB" noProof="0" dirty="0"/>
              <a:t>White Horse Reservoir</a:t>
            </a:r>
          </a:p>
        </p:txBody>
      </p:sp>
      <p:sp>
        <p:nvSpPr>
          <p:cNvPr id="4" name="Slide Number Placeholder 3">
            <a:extLst>
              <a:ext uri="{FF2B5EF4-FFF2-40B4-BE49-F238E27FC236}">
                <a16:creationId xmlns:a16="http://schemas.microsoft.com/office/drawing/2014/main" id="{8CEA5A68-B25E-C54F-21E7-77A9087CB14A}"/>
              </a:ext>
            </a:extLst>
          </p:cNvPr>
          <p:cNvSpPr>
            <a:spLocks noGrp="1"/>
          </p:cNvSpPr>
          <p:nvPr>
            <p:ph type="sldNum" idx="4294967295"/>
          </p:nvPr>
        </p:nvSpPr>
        <p:spPr>
          <a:xfrm>
            <a:off x="8610600" y="6470650"/>
            <a:ext cx="2743200" cy="365125"/>
          </a:xfrm>
        </p:spPr>
        <p:txBody>
          <a:bodyPr/>
          <a:lstStyle/>
          <a:p>
            <a:pPr marL="0" lvl="0" indent="0" algn="r" rtl="0">
              <a:spcBef>
                <a:spcPts val="0"/>
              </a:spcBef>
              <a:spcAft>
                <a:spcPts val="0"/>
              </a:spcAft>
              <a:buNone/>
            </a:pPr>
            <a:fld id="{00000000-1234-1234-1234-123412341234}" type="slidenum">
              <a:rPr lang="en-GB" noProof="0" smtClean="0"/>
              <a:t>32</a:t>
            </a:fld>
            <a:endParaRPr lang="en-GB" noProof="0" dirty="0"/>
          </a:p>
        </p:txBody>
      </p:sp>
      <p:sp>
        <p:nvSpPr>
          <p:cNvPr id="5" name="Slide Number Placeholder 3">
            <a:extLst>
              <a:ext uri="{FF2B5EF4-FFF2-40B4-BE49-F238E27FC236}">
                <a16:creationId xmlns:a16="http://schemas.microsoft.com/office/drawing/2014/main" id="{5676F6E3-BA80-D990-860A-6C43E69DEB74}"/>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32</a:t>
            </a:fld>
            <a:endParaRPr lang="en-GB" noProof="0" dirty="0"/>
          </a:p>
        </p:txBody>
      </p:sp>
      <p:sp>
        <p:nvSpPr>
          <p:cNvPr id="6" name="Google Shape;114;p12">
            <a:extLst>
              <a:ext uri="{FF2B5EF4-FFF2-40B4-BE49-F238E27FC236}">
                <a16:creationId xmlns:a16="http://schemas.microsoft.com/office/drawing/2014/main" id="{F0787BDB-F894-2AF5-73CF-0338F8D873F6}"/>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7" name="Google Shape;115;p12">
            <a:extLst>
              <a:ext uri="{FF2B5EF4-FFF2-40B4-BE49-F238E27FC236}">
                <a16:creationId xmlns:a16="http://schemas.microsoft.com/office/drawing/2014/main" id="{23D5CEFF-65C5-3B06-A6B2-65F3E89818B1}"/>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32</a:t>
            </a:fld>
            <a:endParaRPr lang="en-GB" noProof="0" dirty="0"/>
          </a:p>
        </p:txBody>
      </p:sp>
      <p:sp>
        <p:nvSpPr>
          <p:cNvPr id="8" name="Google Shape;116;p12">
            <a:extLst>
              <a:ext uri="{FF2B5EF4-FFF2-40B4-BE49-F238E27FC236}">
                <a16:creationId xmlns:a16="http://schemas.microsoft.com/office/drawing/2014/main" id="{8A98141E-7ACA-B40F-744B-45C9E8C59830}"/>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
        <p:nvSpPr>
          <p:cNvPr id="3" name="Rectangle 2">
            <a:extLst>
              <a:ext uri="{FF2B5EF4-FFF2-40B4-BE49-F238E27FC236}">
                <a16:creationId xmlns:a16="http://schemas.microsoft.com/office/drawing/2014/main" id="{4FCB7476-5A9C-F778-BEB0-3F69AD87659A}"/>
              </a:ext>
            </a:extLst>
          </p:cNvPr>
          <p:cNvSpPr/>
          <p:nvPr/>
        </p:nvSpPr>
        <p:spPr>
          <a:xfrm>
            <a:off x="3762375" y="2085975"/>
            <a:ext cx="971550" cy="6477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bg1"/>
              </a:solidFill>
            </a:endParaRPr>
          </a:p>
        </p:txBody>
      </p:sp>
      <p:pic>
        <p:nvPicPr>
          <p:cNvPr id="12" name="Picture 11" descr="White Horse Reservoir - previously known as South East Strategic Reservoir  Option - SESRO">
            <a:extLst>
              <a:ext uri="{FF2B5EF4-FFF2-40B4-BE49-F238E27FC236}">
                <a16:creationId xmlns:a16="http://schemas.microsoft.com/office/drawing/2014/main" id="{AA04FA5D-2F5C-CAB6-8C8E-C26A6ADBEEBF}"/>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595629" y="2212695"/>
            <a:ext cx="7157011" cy="3578506"/>
          </a:xfrm>
          <a:prstGeom prst="rect">
            <a:avLst/>
          </a:prstGeom>
          <a:noFill/>
          <a:ln>
            <a:noFill/>
          </a:ln>
        </p:spPr>
      </p:pic>
      <p:sp>
        <p:nvSpPr>
          <p:cNvPr id="11" name="Google Shape;255;p21">
            <a:extLst>
              <a:ext uri="{FF2B5EF4-FFF2-40B4-BE49-F238E27FC236}">
                <a16:creationId xmlns:a16="http://schemas.microsoft.com/office/drawing/2014/main" id="{860A53AC-16C3-E793-D501-9EF6894BA4C8}"/>
              </a:ext>
            </a:extLst>
          </p:cNvPr>
          <p:cNvSpPr txBox="1">
            <a:spLocks noGrp="1"/>
          </p:cNvSpPr>
          <p:nvPr>
            <p:ph type="body" idx="1"/>
          </p:nvPr>
        </p:nvSpPr>
        <p:spPr>
          <a:xfrm>
            <a:off x="902188" y="1402210"/>
            <a:ext cx="3632459" cy="4879731"/>
          </a:xfrm>
          <a:prstGeom prst="rect">
            <a:avLst/>
          </a:prstGeom>
          <a:noFill/>
          <a:ln>
            <a:noFill/>
          </a:ln>
        </p:spPr>
        <p:txBody>
          <a:bodyPr spcFirstLastPara="1" wrap="square" lIns="91425" tIns="45700" rIns="91425" bIns="45700" anchor="t" anchorCtr="0">
            <a:normAutofit fontScale="92500" lnSpcReduction="20000"/>
          </a:bodyPr>
          <a:lstStyle/>
          <a:p>
            <a:pPr marL="635000" lvl="0" indent="-457200">
              <a:lnSpc>
                <a:spcPct val="100000"/>
              </a:lnSpc>
              <a:spcBef>
                <a:spcPts val="1200"/>
              </a:spcBef>
              <a:buSzPts val="2800"/>
            </a:pPr>
            <a:r>
              <a:rPr lang="en-GB" sz="2600" noProof="0" dirty="0">
                <a:solidFill>
                  <a:schemeClr val="tx1"/>
                </a:solidFill>
              </a:rPr>
              <a:t>SW of Abingdon</a:t>
            </a:r>
          </a:p>
          <a:p>
            <a:pPr marL="2463800" lvl="4" indent="-457200">
              <a:lnSpc>
                <a:spcPct val="100000"/>
              </a:lnSpc>
              <a:spcBef>
                <a:spcPts val="1200"/>
              </a:spcBef>
              <a:buSzPts val="2800"/>
            </a:pPr>
            <a:endParaRPr lang="en-GB" sz="1600" dirty="0">
              <a:solidFill>
                <a:schemeClr val="tx1"/>
              </a:solidFill>
            </a:endParaRPr>
          </a:p>
          <a:p>
            <a:pPr marL="635000" lvl="0" indent="-457200">
              <a:lnSpc>
                <a:spcPct val="100000"/>
              </a:lnSpc>
              <a:spcBef>
                <a:spcPts val="1200"/>
              </a:spcBef>
              <a:buSzPts val="2800"/>
            </a:pPr>
            <a:r>
              <a:rPr lang="en-GB" sz="2600" dirty="0">
                <a:solidFill>
                  <a:schemeClr val="tx1"/>
                </a:solidFill>
              </a:rPr>
              <a:t>2</a:t>
            </a:r>
            <a:r>
              <a:rPr lang="en-GB" sz="2600" baseline="30000" dirty="0">
                <a:solidFill>
                  <a:schemeClr val="tx1"/>
                </a:solidFill>
              </a:rPr>
              <a:t>nd</a:t>
            </a:r>
            <a:r>
              <a:rPr lang="en-GB" sz="2600" dirty="0">
                <a:solidFill>
                  <a:schemeClr val="tx1"/>
                </a:solidFill>
              </a:rPr>
              <a:t> largest reservoir in England supplying London &amp; Southeast</a:t>
            </a:r>
          </a:p>
          <a:p>
            <a:pPr marL="2463800" lvl="4" indent="-457200">
              <a:lnSpc>
                <a:spcPct val="100000"/>
              </a:lnSpc>
              <a:spcBef>
                <a:spcPts val="1200"/>
              </a:spcBef>
              <a:buSzPts val="2800"/>
            </a:pPr>
            <a:endParaRPr lang="en-GB" sz="1600" dirty="0">
              <a:solidFill>
                <a:schemeClr val="tx1"/>
              </a:solidFill>
            </a:endParaRPr>
          </a:p>
          <a:p>
            <a:pPr marL="635000" lvl="0" indent="-457200">
              <a:lnSpc>
                <a:spcPct val="100000"/>
              </a:lnSpc>
              <a:spcBef>
                <a:spcPts val="1200"/>
              </a:spcBef>
              <a:buSzPts val="2800"/>
            </a:pPr>
            <a:r>
              <a:rPr lang="en-GB" sz="2600" dirty="0">
                <a:solidFill>
                  <a:schemeClr val="tx1"/>
                </a:solidFill>
              </a:rPr>
              <a:t>Would flood historic route of Wilts &amp; Berks canal and 3 restorable locks </a:t>
            </a:r>
            <a:r>
              <a:rPr lang="en-GB" sz="100" noProof="0" dirty="0">
                <a:solidFill>
                  <a:schemeClr val="tx1"/>
                </a:solidFill>
              </a:rPr>
              <a:t>	</a:t>
            </a:r>
          </a:p>
          <a:p>
            <a:pPr marL="3835400" lvl="8" indent="0">
              <a:lnSpc>
                <a:spcPct val="100000"/>
              </a:lnSpc>
              <a:spcBef>
                <a:spcPts val="1200"/>
              </a:spcBef>
              <a:buSzPts val="2800"/>
              <a:buNone/>
            </a:pPr>
            <a:r>
              <a:rPr lang="en-GB" sz="100" noProof="0" dirty="0">
                <a:solidFill>
                  <a:schemeClr val="tx1"/>
                </a:solidFill>
              </a:rPr>
              <a:t>		</a:t>
            </a:r>
          </a:p>
          <a:p>
            <a:pPr marL="3835400" lvl="8" indent="0">
              <a:lnSpc>
                <a:spcPct val="100000"/>
              </a:lnSpc>
              <a:spcBef>
                <a:spcPts val="1200"/>
              </a:spcBef>
              <a:buSzPts val="2800"/>
              <a:buNone/>
            </a:pPr>
            <a:endParaRPr lang="en-GB" sz="100" noProof="0" dirty="0">
              <a:solidFill>
                <a:schemeClr val="tx1"/>
              </a:solidFill>
            </a:endParaRPr>
          </a:p>
        </p:txBody>
      </p:sp>
    </p:spTree>
    <p:extLst>
      <p:ext uri="{BB962C8B-B14F-4D97-AF65-F5344CB8AC3E}">
        <p14:creationId xmlns:p14="http://schemas.microsoft.com/office/powerpoint/2010/main" val="3194037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1698F-A4F8-ECA3-C6BA-CBAC8AD75634}"/>
              </a:ext>
            </a:extLst>
          </p:cNvPr>
          <p:cNvSpPr>
            <a:spLocks noGrp="1"/>
          </p:cNvSpPr>
          <p:nvPr>
            <p:ph type="title"/>
          </p:nvPr>
        </p:nvSpPr>
        <p:spPr>
          <a:xfrm>
            <a:off x="2840582" y="481997"/>
            <a:ext cx="6918097" cy="583277"/>
          </a:xfrm>
        </p:spPr>
        <p:txBody>
          <a:bodyPr>
            <a:normAutofit/>
          </a:bodyPr>
          <a:lstStyle/>
          <a:p>
            <a:r>
              <a:rPr lang="en-GB" noProof="0" dirty="0"/>
              <a:t>Implication for Wilts &amp; Berks</a:t>
            </a:r>
          </a:p>
        </p:txBody>
      </p:sp>
      <p:pic>
        <p:nvPicPr>
          <p:cNvPr id="4" name="Picture 3">
            <a:extLst>
              <a:ext uri="{FF2B5EF4-FFF2-40B4-BE49-F238E27FC236}">
                <a16:creationId xmlns:a16="http://schemas.microsoft.com/office/drawing/2014/main" id="{46A4D91B-8C42-A141-18DC-0A50F39FB1F8}"/>
              </a:ext>
            </a:extLst>
          </p:cNvPr>
          <p:cNvPicPr>
            <a:picLocks noChangeAspect="1"/>
          </p:cNvPicPr>
          <p:nvPr/>
        </p:nvPicPr>
        <p:blipFill>
          <a:blip r:embed="rId3"/>
          <a:stretch>
            <a:fillRect/>
          </a:stretch>
        </p:blipFill>
        <p:spPr>
          <a:xfrm>
            <a:off x="5205045" y="2188515"/>
            <a:ext cx="6630519" cy="3562463"/>
          </a:xfrm>
          <a:prstGeom prst="rect">
            <a:avLst/>
          </a:prstGeom>
        </p:spPr>
      </p:pic>
      <p:sp>
        <p:nvSpPr>
          <p:cNvPr id="10" name="Explosion: 8 Points 9">
            <a:extLst>
              <a:ext uri="{FF2B5EF4-FFF2-40B4-BE49-F238E27FC236}">
                <a16:creationId xmlns:a16="http://schemas.microsoft.com/office/drawing/2014/main" id="{C8AC39AA-FC22-B02D-5222-E76648AEA4CC}"/>
              </a:ext>
            </a:extLst>
          </p:cNvPr>
          <p:cNvSpPr/>
          <p:nvPr/>
        </p:nvSpPr>
        <p:spPr>
          <a:xfrm>
            <a:off x="9179169" y="1349505"/>
            <a:ext cx="3012831" cy="2949829"/>
          </a:xfrm>
          <a:prstGeom prst="irregularSeal1">
            <a:avLst/>
          </a:prstGeom>
          <a:solidFill>
            <a:srgbClr val="FF0000"/>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noProof="0" dirty="0"/>
              <a:t>£149m of extra </a:t>
            </a:r>
            <a:br>
              <a:rPr lang="en-GB" sz="1600" b="1" noProof="0" dirty="0"/>
            </a:br>
            <a:r>
              <a:rPr lang="en-GB" sz="1600" b="1" noProof="0" dirty="0"/>
              <a:t>WHR-related cost</a:t>
            </a:r>
          </a:p>
        </p:txBody>
      </p:sp>
      <p:sp>
        <p:nvSpPr>
          <p:cNvPr id="11" name="Google Shape;114;p12">
            <a:extLst>
              <a:ext uri="{FF2B5EF4-FFF2-40B4-BE49-F238E27FC236}">
                <a16:creationId xmlns:a16="http://schemas.microsoft.com/office/drawing/2014/main" id="{13E1FD75-096F-381E-75C1-FD96399F10C8}"/>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12" name="Google Shape;116;p12">
            <a:extLst>
              <a:ext uri="{FF2B5EF4-FFF2-40B4-BE49-F238E27FC236}">
                <a16:creationId xmlns:a16="http://schemas.microsoft.com/office/drawing/2014/main" id="{13BB69D9-96A6-CE13-FF6C-1339E7A3C11F}"/>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
        <p:nvSpPr>
          <p:cNvPr id="13" name="Text Placeholder 2">
            <a:extLst>
              <a:ext uri="{FF2B5EF4-FFF2-40B4-BE49-F238E27FC236}">
                <a16:creationId xmlns:a16="http://schemas.microsoft.com/office/drawing/2014/main" id="{81F489CD-FCEC-26CE-E389-BE90FF6843F8}"/>
              </a:ext>
            </a:extLst>
          </p:cNvPr>
          <p:cNvSpPr>
            <a:spLocks noGrp="1"/>
          </p:cNvSpPr>
          <p:nvPr>
            <p:ph type="body" idx="1"/>
          </p:nvPr>
        </p:nvSpPr>
        <p:spPr>
          <a:xfrm>
            <a:off x="1193800" y="1485900"/>
            <a:ext cx="4480560" cy="4868008"/>
          </a:xfrm>
        </p:spPr>
        <p:txBody>
          <a:bodyPr>
            <a:normAutofit/>
          </a:bodyPr>
          <a:lstStyle/>
          <a:p>
            <a:pPr>
              <a:lnSpc>
                <a:spcPct val="100000"/>
              </a:lnSpc>
            </a:pPr>
            <a:r>
              <a:rPr lang="en-GB" sz="2800" noProof="0" dirty="0">
                <a:solidFill>
                  <a:schemeClr val="tx1"/>
                </a:solidFill>
              </a:rPr>
              <a:t>Thames Water plan to do the </a:t>
            </a:r>
            <a:r>
              <a:rPr lang="en-GB" sz="2800" b="1" noProof="0" dirty="0">
                <a:solidFill>
                  <a:schemeClr val="tx1"/>
                </a:solidFill>
              </a:rPr>
              <a:t>minimum</a:t>
            </a:r>
            <a:r>
              <a:rPr lang="en-GB" sz="2800" noProof="0" dirty="0">
                <a:solidFill>
                  <a:schemeClr val="tx1"/>
                </a:solidFill>
              </a:rPr>
              <a:t> canal work possible, loading </a:t>
            </a:r>
            <a:r>
              <a:rPr lang="en-GB" sz="2800" b="1" noProof="0" dirty="0">
                <a:solidFill>
                  <a:schemeClr val="tx1"/>
                </a:solidFill>
              </a:rPr>
              <a:t>huge future costs </a:t>
            </a:r>
            <a:r>
              <a:rPr lang="en-GB" sz="2800" noProof="0" dirty="0">
                <a:solidFill>
                  <a:schemeClr val="tx1"/>
                </a:solidFill>
              </a:rPr>
              <a:t>onto WBCT </a:t>
            </a:r>
          </a:p>
          <a:p>
            <a:pPr>
              <a:lnSpc>
                <a:spcPct val="100000"/>
              </a:lnSpc>
            </a:pPr>
            <a:endParaRPr lang="en-GB" sz="2800" noProof="0" dirty="0">
              <a:solidFill>
                <a:schemeClr val="tx1"/>
              </a:solidFill>
            </a:endParaRPr>
          </a:p>
          <a:p>
            <a:pPr>
              <a:lnSpc>
                <a:spcPct val="100000"/>
              </a:lnSpc>
            </a:pPr>
            <a:r>
              <a:rPr lang="en-GB" sz="2800" noProof="0" dirty="0">
                <a:solidFill>
                  <a:schemeClr val="tx1"/>
                </a:solidFill>
              </a:rPr>
              <a:t>Poses </a:t>
            </a:r>
            <a:r>
              <a:rPr lang="en-GB" sz="2800" noProof="0" dirty="0"/>
              <a:t>an existential threat to viability of </a:t>
            </a:r>
            <a:r>
              <a:rPr lang="en-GB" sz="2800" b="1" noProof="0" dirty="0"/>
              <a:t>entire</a:t>
            </a:r>
            <a:r>
              <a:rPr lang="en-GB" sz="2800" noProof="0" dirty="0"/>
              <a:t> 70 mile Wilts &amp; Berks project</a:t>
            </a:r>
          </a:p>
        </p:txBody>
      </p:sp>
    </p:spTree>
    <p:extLst>
      <p:ext uri="{BB962C8B-B14F-4D97-AF65-F5344CB8AC3E}">
        <p14:creationId xmlns:p14="http://schemas.microsoft.com/office/powerpoint/2010/main" val="212836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A63FA-E765-A52C-32B4-C3F35C819F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005302-51CB-E216-ACD9-0913C7BF681F}"/>
              </a:ext>
            </a:extLst>
          </p:cNvPr>
          <p:cNvSpPr>
            <a:spLocks noGrp="1"/>
          </p:cNvSpPr>
          <p:nvPr>
            <p:ph type="title"/>
          </p:nvPr>
        </p:nvSpPr>
        <p:spPr>
          <a:xfrm>
            <a:off x="2840582" y="481997"/>
            <a:ext cx="6918097" cy="583277"/>
          </a:xfrm>
        </p:spPr>
        <p:txBody>
          <a:bodyPr>
            <a:normAutofit/>
          </a:bodyPr>
          <a:lstStyle/>
          <a:p>
            <a:r>
              <a:rPr lang="en-GB" noProof="0" dirty="0"/>
              <a:t>Implication for Wilts &amp; Berks</a:t>
            </a:r>
          </a:p>
        </p:txBody>
      </p:sp>
      <p:pic>
        <p:nvPicPr>
          <p:cNvPr id="4" name="Picture 3">
            <a:extLst>
              <a:ext uri="{FF2B5EF4-FFF2-40B4-BE49-F238E27FC236}">
                <a16:creationId xmlns:a16="http://schemas.microsoft.com/office/drawing/2014/main" id="{C1EF5B66-5286-3500-FB09-7AF896FE0E0B}"/>
              </a:ext>
            </a:extLst>
          </p:cNvPr>
          <p:cNvPicPr>
            <a:picLocks noChangeAspect="1"/>
          </p:cNvPicPr>
          <p:nvPr/>
        </p:nvPicPr>
        <p:blipFill>
          <a:blip r:embed="rId3"/>
          <a:stretch>
            <a:fillRect/>
          </a:stretch>
        </p:blipFill>
        <p:spPr>
          <a:xfrm>
            <a:off x="5205045" y="2188515"/>
            <a:ext cx="6630519" cy="3562463"/>
          </a:xfrm>
          <a:prstGeom prst="rect">
            <a:avLst/>
          </a:prstGeom>
        </p:spPr>
      </p:pic>
      <p:sp>
        <p:nvSpPr>
          <p:cNvPr id="11" name="Google Shape;114;p12">
            <a:extLst>
              <a:ext uri="{FF2B5EF4-FFF2-40B4-BE49-F238E27FC236}">
                <a16:creationId xmlns:a16="http://schemas.microsoft.com/office/drawing/2014/main" id="{BCD7D0B0-4973-590B-0CE8-0C681EED845F}"/>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12" name="Google Shape;116;p12">
            <a:extLst>
              <a:ext uri="{FF2B5EF4-FFF2-40B4-BE49-F238E27FC236}">
                <a16:creationId xmlns:a16="http://schemas.microsoft.com/office/drawing/2014/main" id="{B5625F8D-DCF2-9AE7-D089-2E5EB7EAF0EF}"/>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
        <p:nvSpPr>
          <p:cNvPr id="13" name="Text Placeholder 2">
            <a:extLst>
              <a:ext uri="{FF2B5EF4-FFF2-40B4-BE49-F238E27FC236}">
                <a16:creationId xmlns:a16="http://schemas.microsoft.com/office/drawing/2014/main" id="{61BEE45B-6B9A-F030-654C-75AAA13F25BE}"/>
              </a:ext>
            </a:extLst>
          </p:cNvPr>
          <p:cNvSpPr>
            <a:spLocks noGrp="1"/>
          </p:cNvSpPr>
          <p:nvPr>
            <p:ph type="body" idx="1"/>
          </p:nvPr>
        </p:nvSpPr>
        <p:spPr>
          <a:xfrm>
            <a:off x="1193800" y="1485900"/>
            <a:ext cx="4480560" cy="4868008"/>
          </a:xfrm>
        </p:spPr>
        <p:txBody>
          <a:bodyPr>
            <a:normAutofit/>
          </a:bodyPr>
          <a:lstStyle/>
          <a:p>
            <a:pPr>
              <a:lnSpc>
                <a:spcPct val="100000"/>
              </a:lnSpc>
            </a:pPr>
            <a:r>
              <a:rPr lang="en-GB" sz="2800" noProof="0" dirty="0">
                <a:solidFill>
                  <a:schemeClr val="tx1"/>
                </a:solidFill>
              </a:rPr>
              <a:t>Thames Water plan to do the </a:t>
            </a:r>
            <a:r>
              <a:rPr lang="en-GB" sz="2800" b="1" noProof="0" dirty="0">
                <a:solidFill>
                  <a:schemeClr val="tx1"/>
                </a:solidFill>
              </a:rPr>
              <a:t>minimum</a:t>
            </a:r>
            <a:r>
              <a:rPr lang="en-GB" sz="2800" noProof="0" dirty="0">
                <a:solidFill>
                  <a:schemeClr val="tx1"/>
                </a:solidFill>
              </a:rPr>
              <a:t> canal work possible, loading </a:t>
            </a:r>
            <a:r>
              <a:rPr lang="en-GB" sz="2800" b="1" noProof="0" dirty="0">
                <a:solidFill>
                  <a:schemeClr val="tx1"/>
                </a:solidFill>
              </a:rPr>
              <a:t>huge future costs </a:t>
            </a:r>
            <a:r>
              <a:rPr lang="en-GB" sz="2800" noProof="0" dirty="0">
                <a:solidFill>
                  <a:schemeClr val="tx1"/>
                </a:solidFill>
              </a:rPr>
              <a:t>onto WBCT </a:t>
            </a:r>
          </a:p>
          <a:p>
            <a:pPr>
              <a:lnSpc>
                <a:spcPct val="100000"/>
              </a:lnSpc>
            </a:pPr>
            <a:endParaRPr lang="en-GB" sz="2800" noProof="0" dirty="0">
              <a:solidFill>
                <a:schemeClr val="tx1"/>
              </a:solidFill>
            </a:endParaRPr>
          </a:p>
          <a:p>
            <a:pPr>
              <a:lnSpc>
                <a:spcPct val="100000"/>
              </a:lnSpc>
            </a:pPr>
            <a:r>
              <a:rPr lang="en-GB" sz="2800" noProof="0" dirty="0">
                <a:solidFill>
                  <a:schemeClr val="tx1"/>
                </a:solidFill>
              </a:rPr>
              <a:t>Poses </a:t>
            </a:r>
            <a:r>
              <a:rPr lang="en-GB" sz="2800" noProof="0" dirty="0"/>
              <a:t>an existential threat to viability of </a:t>
            </a:r>
            <a:r>
              <a:rPr lang="en-GB" sz="2800" b="1" noProof="0" dirty="0"/>
              <a:t>entire</a:t>
            </a:r>
            <a:r>
              <a:rPr lang="en-GB" sz="2800" noProof="0" dirty="0"/>
              <a:t> 70 mile Wilts &amp; Berks project</a:t>
            </a:r>
          </a:p>
        </p:txBody>
      </p:sp>
      <p:sp>
        <p:nvSpPr>
          <p:cNvPr id="5" name="Explosion: 8 Points 4">
            <a:extLst>
              <a:ext uri="{FF2B5EF4-FFF2-40B4-BE49-F238E27FC236}">
                <a16:creationId xmlns:a16="http://schemas.microsoft.com/office/drawing/2014/main" id="{A8BCBCFC-350D-7DA2-889A-C1FF87E09F72}"/>
              </a:ext>
            </a:extLst>
          </p:cNvPr>
          <p:cNvSpPr/>
          <p:nvPr/>
        </p:nvSpPr>
        <p:spPr>
          <a:xfrm>
            <a:off x="6299630" y="651413"/>
            <a:ext cx="5781040" cy="5038188"/>
          </a:xfrm>
          <a:prstGeom prst="irregularSeal1">
            <a:avLst/>
          </a:prstGeom>
          <a:solidFill>
            <a:srgbClr val="FF0000"/>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noProof="0" dirty="0"/>
              <a:t>£149m of extra </a:t>
            </a:r>
            <a:br>
              <a:rPr lang="en-GB" sz="2400" b="1" noProof="0" dirty="0"/>
            </a:br>
            <a:r>
              <a:rPr lang="en-GB" sz="2400" b="1" noProof="0" dirty="0"/>
              <a:t>WHR-related cost</a:t>
            </a:r>
            <a:br>
              <a:rPr lang="en-GB" sz="2400" b="1" noProof="0" dirty="0"/>
            </a:br>
            <a:br>
              <a:rPr lang="en-GB" sz="2400" b="1" noProof="0" dirty="0"/>
            </a:br>
            <a:r>
              <a:rPr lang="en-GB" sz="2400" b="1" noProof="0" dirty="0"/>
              <a:t>= +50% on entire £300m project cost</a:t>
            </a:r>
          </a:p>
        </p:txBody>
      </p:sp>
    </p:spTree>
    <p:extLst>
      <p:ext uri="{BB962C8B-B14F-4D97-AF65-F5344CB8AC3E}">
        <p14:creationId xmlns:p14="http://schemas.microsoft.com/office/powerpoint/2010/main" val="3811483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E7C9C-0F51-6BBB-DC38-5C0AC730A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E17356-4E88-6732-3825-7127D6B8F423}"/>
              </a:ext>
            </a:extLst>
          </p:cNvPr>
          <p:cNvSpPr>
            <a:spLocks noGrp="1"/>
          </p:cNvSpPr>
          <p:nvPr>
            <p:ph type="title"/>
          </p:nvPr>
        </p:nvSpPr>
        <p:spPr>
          <a:xfrm>
            <a:off x="2240280" y="317739"/>
            <a:ext cx="8270240" cy="601741"/>
          </a:xfrm>
        </p:spPr>
        <p:txBody>
          <a:bodyPr>
            <a:normAutofit/>
          </a:bodyPr>
          <a:lstStyle/>
          <a:p>
            <a:r>
              <a:rPr lang="en-GB" noProof="0" dirty="0"/>
              <a:t>Additional costs imposed on WBCT*…</a:t>
            </a:r>
          </a:p>
        </p:txBody>
      </p:sp>
      <p:sp>
        <p:nvSpPr>
          <p:cNvPr id="3" name="Text Placeholder 2">
            <a:extLst>
              <a:ext uri="{FF2B5EF4-FFF2-40B4-BE49-F238E27FC236}">
                <a16:creationId xmlns:a16="http://schemas.microsoft.com/office/drawing/2014/main" id="{E025A1C2-E189-836C-755F-EBEDFCDF717A}"/>
              </a:ext>
            </a:extLst>
          </p:cNvPr>
          <p:cNvSpPr>
            <a:spLocks noGrp="1"/>
          </p:cNvSpPr>
          <p:nvPr>
            <p:ph type="body" idx="1"/>
          </p:nvPr>
        </p:nvSpPr>
        <p:spPr>
          <a:xfrm>
            <a:off x="1397000" y="1102201"/>
            <a:ext cx="4627880" cy="4984750"/>
          </a:xfrm>
        </p:spPr>
        <p:txBody>
          <a:bodyPr>
            <a:normAutofit fontScale="92500"/>
          </a:bodyPr>
          <a:lstStyle/>
          <a:p>
            <a:pPr>
              <a:lnSpc>
                <a:spcPct val="100000"/>
              </a:lnSpc>
            </a:pPr>
            <a:r>
              <a:rPr lang="en-GB" sz="2400" dirty="0"/>
              <a:t>Excavating and building 4 locks </a:t>
            </a:r>
            <a:br>
              <a:rPr lang="en-GB" sz="2400" dirty="0"/>
            </a:br>
            <a:r>
              <a:rPr lang="en-GB" sz="2400" dirty="0"/>
              <a:t>and temporary access roads after reservoir has been filled</a:t>
            </a:r>
          </a:p>
          <a:p>
            <a:pPr lvl="8">
              <a:lnSpc>
                <a:spcPct val="100000"/>
              </a:lnSpc>
            </a:pPr>
            <a:endParaRPr lang="en-GB" sz="2400" noProof="0" dirty="0"/>
          </a:p>
          <a:p>
            <a:pPr>
              <a:lnSpc>
                <a:spcPct val="100000"/>
              </a:lnSpc>
            </a:pPr>
            <a:r>
              <a:rPr lang="en-GB" sz="2400" noProof="0" dirty="0"/>
              <a:t>Disposal of Oday Hill excavations</a:t>
            </a:r>
          </a:p>
          <a:p>
            <a:pPr lvl="7">
              <a:lnSpc>
                <a:spcPct val="100000"/>
              </a:lnSpc>
            </a:pPr>
            <a:endParaRPr lang="en-GB" sz="2400" noProof="0" dirty="0"/>
          </a:p>
          <a:p>
            <a:pPr>
              <a:lnSpc>
                <a:spcPct val="100000"/>
              </a:lnSpc>
            </a:pPr>
            <a:r>
              <a:rPr lang="en-GB" sz="2400" noProof="0" dirty="0"/>
              <a:t>A34 crossing after reservoir and leisure facilities have been opened</a:t>
            </a:r>
          </a:p>
          <a:p>
            <a:pPr lvl="7">
              <a:lnSpc>
                <a:spcPct val="100000"/>
              </a:lnSpc>
            </a:pPr>
            <a:endParaRPr lang="en-GB" noProof="0" dirty="0">
              <a:solidFill>
                <a:srgbClr val="FF0000"/>
              </a:solidFill>
            </a:endParaRPr>
          </a:p>
          <a:p>
            <a:pPr>
              <a:lnSpc>
                <a:spcPct val="100000"/>
              </a:lnSpc>
            </a:pPr>
            <a:r>
              <a:rPr lang="en-GB" sz="2400" noProof="0" dirty="0"/>
              <a:t>Demolition of 3 pedestrian bridges and construction of new bridges all to navigable height </a:t>
            </a:r>
          </a:p>
          <a:p>
            <a:pPr lvl="8"/>
            <a:endParaRPr lang="en-GB" noProof="0" dirty="0"/>
          </a:p>
          <a:p>
            <a:endParaRPr lang="en-GB" sz="3100" noProof="0" dirty="0">
              <a:solidFill>
                <a:srgbClr val="FF0000"/>
              </a:solidFill>
            </a:endParaRPr>
          </a:p>
        </p:txBody>
      </p:sp>
      <p:sp>
        <p:nvSpPr>
          <p:cNvPr id="4" name="Slide Number Placeholder 3">
            <a:extLst>
              <a:ext uri="{FF2B5EF4-FFF2-40B4-BE49-F238E27FC236}">
                <a16:creationId xmlns:a16="http://schemas.microsoft.com/office/drawing/2014/main" id="{8CFFE07F-B8C5-6672-B2BA-DF9010346A1B}"/>
              </a:ext>
            </a:extLst>
          </p:cNvPr>
          <p:cNvSpPr>
            <a:spLocks noGrp="1"/>
          </p:cNvSpPr>
          <p:nvPr>
            <p:ph type="sldNum" idx="4294967295"/>
          </p:nvPr>
        </p:nvSpPr>
        <p:spPr>
          <a:xfrm>
            <a:off x="8610600" y="6470650"/>
            <a:ext cx="2743200" cy="365125"/>
          </a:xfrm>
        </p:spPr>
        <p:txBody>
          <a:bodyPr/>
          <a:lstStyle/>
          <a:p>
            <a:pPr marL="0" lvl="0" indent="0" algn="r" rtl="0">
              <a:spcBef>
                <a:spcPts val="0"/>
              </a:spcBef>
              <a:spcAft>
                <a:spcPts val="0"/>
              </a:spcAft>
              <a:buNone/>
            </a:pPr>
            <a:fld id="{00000000-1234-1234-1234-123412341234}" type="slidenum">
              <a:rPr lang="en-GB" noProof="0" smtClean="0"/>
              <a:t>35</a:t>
            </a:fld>
            <a:endParaRPr lang="en-GB" noProof="0" dirty="0"/>
          </a:p>
        </p:txBody>
      </p:sp>
      <p:sp>
        <p:nvSpPr>
          <p:cNvPr id="5" name="Slide Number Placeholder 3">
            <a:extLst>
              <a:ext uri="{FF2B5EF4-FFF2-40B4-BE49-F238E27FC236}">
                <a16:creationId xmlns:a16="http://schemas.microsoft.com/office/drawing/2014/main" id="{B73C78CF-5DA1-3B0D-6CDB-43396CD55C9F}"/>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35</a:t>
            </a:fld>
            <a:endParaRPr lang="en-GB" noProof="0" dirty="0"/>
          </a:p>
        </p:txBody>
      </p:sp>
      <p:sp>
        <p:nvSpPr>
          <p:cNvPr id="6" name="Slide Number Placeholder 3">
            <a:extLst>
              <a:ext uri="{FF2B5EF4-FFF2-40B4-BE49-F238E27FC236}">
                <a16:creationId xmlns:a16="http://schemas.microsoft.com/office/drawing/2014/main" id="{6FE995DF-7554-13D6-55F7-350BFD2D1E98}"/>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35</a:t>
            </a:fld>
            <a:endParaRPr lang="en-GB" noProof="0" dirty="0"/>
          </a:p>
        </p:txBody>
      </p:sp>
      <p:sp>
        <p:nvSpPr>
          <p:cNvPr id="7" name="Google Shape;114;p12">
            <a:extLst>
              <a:ext uri="{FF2B5EF4-FFF2-40B4-BE49-F238E27FC236}">
                <a16:creationId xmlns:a16="http://schemas.microsoft.com/office/drawing/2014/main" id="{01B2AB38-8CA5-7C0B-8F3E-84AB4183DDAC}"/>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8" name="Google Shape;115;p12">
            <a:extLst>
              <a:ext uri="{FF2B5EF4-FFF2-40B4-BE49-F238E27FC236}">
                <a16:creationId xmlns:a16="http://schemas.microsoft.com/office/drawing/2014/main" id="{C6CFF197-BB0F-905E-6551-4F5177D612EA}"/>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35</a:t>
            </a:fld>
            <a:endParaRPr lang="en-GB" noProof="0" dirty="0"/>
          </a:p>
        </p:txBody>
      </p:sp>
      <p:sp>
        <p:nvSpPr>
          <p:cNvPr id="9" name="Google Shape;116;p12">
            <a:extLst>
              <a:ext uri="{FF2B5EF4-FFF2-40B4-BE49-F238E27FC236}">
                <a16:creationId xmlns:a16="http://schemas.microsoft.com/office/drawing/2014/main" id="{215A2C2A-7C27-5A61-A0D3-F01EE822335E}"/>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pic>
        <p:nvPicPr>
          <p:cNvPr id="11" name="Picture 10">
            <a:extLst>
              <a:ext uri="{FF2B5EF4-FFF2-40B4-BE49-F238E27FC236}">
                <a16:creationId xmlns:a16="http://schemas.microsoft.com/office/drawing/2014/main" id="{ACB9934B-77F6-F15C-07F6-BC61575CAACD}"/>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6642102" y="1920081"/>
            <a:ext cx="5153965" cy="4279900"/>
          </a:xfrm>
          <a:prstGeom prst="rect">
            <a:avLst/>
          </a:prstGeom>
        </p:spPr>
      </p:pic>
      <p:sp>
        <p:nvSpPr>
          <p:cNvPr id="15" name="TextBox 14">
            <a:extLst>
              <a:ext uri="{FF2B5EF4-FFF2-40B4-BE49-F238E27FC236}">
                <a16:creationId xmlns:a16="http://schemas.microsoft.com/office/drawing/2014/main" id="{98519F16-BB0D-D847-26EB-D14E9D2480C6}"/>
              </a:ext>
            </a:extLst>
          </p:cNvPr>
          <p:cNvSpPr txBox="1"/>
          <p:nvPr/>
        </p:nvSpPr>
        <p:spPr>
          <a:xfrm>
            <a:off x="6400800" y="1301234"/>
            <a:ext cx="5458620" cy="338554"/>
          </a:xfrm>
          <a:prstGeom prst="rect">
            <a:avLst/>
          </a:prstGeom>
          <a:noFill/>
        </p:spPr>
        <p:txBody>
          <a:bodyPr wrap="square">
            <a:spAutoFit/>
          </a:bodyPr>
          <a:lstStyle/>
          <a:p>
            <a:pPr marL="177800" indent="-177800"/>
            <a:r>
              <a:rPr lang="en-GB" sz="1600" i="1" noProof="0" dirty="0"/>
              <a:t>* 	by current Thames Water reservoir design, if approved</a:t>
            </a:r>
            <a:endParaRPr lang="en-GB" sz="600" i="1" noProof="0" dirty="0"/>
          </a:p>
        </p:txBody>
      </p:sp>
    </p:spTree>
    <p:extLst>
      <p:ext uri="{BB962C8B-B14F-4D97-AF65-F5344CB8AC3E}">
        <p14:creationId xmlns:p14="http://schemas.microsoft.com/office/powerpoint/2010/main" val="301560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4596A-40E3-8F92-529A-71E13D5059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1DF92F-F00C-28F6-7E9B-E256A7058DF5}"/>
              </a:ext>
            </a:extLst>
          </p:cNvPr>
          <p:cNvSpPr>
            <a:spLocks noGrp="1"/>
          </p:cNvSpPr>
          <p:nvPr>
            <p:ph type="title"/>
          </p:nvPr>
        </p:nvSpPr>
        <p:spPr>
          <a:xfrm>
            <a:off x="1996440" y="155097"/>
            <a:ext cx="8417559" cy="652623"/>
          </a:xfrm>
        </p:spPr>
        <p:txBody>
          <a:bodyPr>
            <a:normAutofit/>
          </a:bodyPr>
          <a:lstStyle/>
          <a:p>
            <a:r>
              <a:rPr lang="en-GB" noProof="0" dirty="0"/>
              <a:t>Additional costs imposed on WBCT*…</a:t>
            </a:r>
          </a:p>
        </p:txBody>
      </p:sp>
      <p:sp>
        <p:nvSpPr>
          <p:cNvPr id="3" name="Text Placeholder 2">
            <a:extLst>
              <a:ext uri="{FF2B5EF4-FFF2-40B4-BE49-F238E27FC236}">
                <a16:creationId xmlns:a16="http://schemas.microsoft.com/office/drawing/2014/main" id="{768B8FF0-953A-748B-9221-1932E7601051}"/>
              </a:ext>
            </a:extLst>
          </p:cNvPr>
          <p:cNvSpPr>
            <a:spLocks noGrp="1"/>
          </p:cNvSpPr>
          <p:nvPr>
            <p:ph type="body" idx="1"/>
          </p:nvPr>
        </p:nvSpPr>
        <p:spPr>
          <a:xfrm>
            <a:off x="1239520" y="1146810"/>
            <a:ext cx="4389902" cy="4984750"/>
          </a:xfrm>
        </p:spPr>
        <p:txBody>
          <a:bodyPr>
            <a:normAutofit fontScale="25000" lnSpcReduction="20000"/>
          </a:bodyPr>
          <a:lstStyle/>
          <a:p>
            <a:pPr>
              <a:lnSpc>
                <a:spcPct val="110000"/>
              </a:lnSpc>
            </a:pPr>
            <a:r>
              <a:rPr lang="en-GB" sz="9600" noProof="0" dirty="0"/>
              <a:t>Excavating and building 4 locks </a:t>
            </a:r>
            <a:br>
              <a:rPr lang="en-GB" sz="9600" noProof="0" dirty="0"/>
            </a:br>
            <a:r>
              <a:rPr lang="en-GB" sz="9600" noProof="0" dirty="0"/>
              <a:t>and temporary access roads </a:t>
            </a:r>
            <a:br>
              <a:rPr lang="en-GB" sz="9600" noProof="0" dirty="0"/>
            </a:br>
            <a:r>
              <a:rPr lang="en-GB" sz="9600" noProof="0" dirty="0"/>
              <a:t>after reservoir has been filled</a:t>
            </a:r>
          </a:p>
          <a:p>
            <a:pPr lvl="1">
              <a:lnSpc>
                <a:spcPct val="110000"/>
              </a:lnSpc>
            </a:pPr>
            <a:endParaRPr lang="en-GB" sz="9600" noProof="0" dirty="0">
              <a:solidFill>
                <a:srgbClr val="FF0000"/>
              </a:solidFill>
            </a:endParaRPr>
          </a:p>
          <a:p>
            <a:pPr>
              <a:lnSpc>
                <a:spcPct val="110000"/>
              </a:lnSpc>
            </a:pPr>
            <a:r>
              <a:rPr lang="en-GB" sz="9600" noProof="0" dirty="0">
                <a:solidFill>
                  <a:srgbClr val="FF0000"/>
                </a:solidFill>
              </a:rPr>
              <a:t>Much more complex/ expensive</a:t>
            </a:r>
          </a:p>
          <a:p>
            <a:pPr>
              <a:lnSpc>
                <a:spcPct val="110000"/>
              </a:lnSpc>
            </a:pPr>
            <a:endParaRPr lang="en-GB" sz="9600" noProof="0" dirty="0">
              <a:solidFill>
                <a:srgbClr val="FF0000"/>
              </a:solidFill>
            </a:endParaRPr>
          </a:p>
          <a:p>
            <a:pPr>
              <a:lnSpc>
                <a:spcPct val="110000"/>
              </a:lnSpc>
            </a:pPr>
            <a:r>
              <a:rPr lang="en-GB" sz="9600" noProof="0" dirty="0">
                <a:solidFill>
                  <a:srgbClr val="FF0000"/>
                </a:solidFill>
              </a:rPr>
              <a:t>All Reservoir Panel Engineer (ARPE) may refuse lock excavations at toe of operational reservoir, making canal landlocked</a:t>
            </a:r>
            <a:r>
              <a:rPr lang="en-GB" sz="9600" dirty="0">
                <a:solidFill>
                  <a:srgbClr val="FF0000"/>
                </a:solidFill>
              </a:rPr>
              <a:t> </a:t>
            </a:r>
            <a:r>
              <a:rPr lang="en-GB" sz="9600" noProof="0" dirty="0">
                <a:solidFill>
                  <a:srgbClr val="FF0000"/>
                </a:solidFill>
              </a:rPr>
              <a:t>with no appeal</a:t>
            </a:r>
          </a:p>
          <a:p>
            <a:pPr marL="0" indent="0">
              <a:buNone/>
            </a:pPr>
            <a:endParaRPr lang="en-GB" sz="3600" noProof="0" dirty="0">
              <a:solidFill>
                <a:srgbClr val="FF0000"/>
              </a:solidFill>
            </a:endParaRPr>
          </a:p>
        </p:txBody>
      </p:sp>
      <p:sp>
        <p:nvSpPr>
          <p:cNvPr id="4" name="Slide Number Placeholder 3">
            <a:extLst>
              <a:ext uri="{FF2B5EF4-FFF2-40B4-BE49-F238E27FC236}">
                <a16:creationId xmlns:a16="http://schemas.microsoft.com/office/drawing/2014/main" id="{53B203AF-E8A7-2111-0448-7ED90A7A38BE}"/>
              </a:ext>
            </a:extLst>
          </p:cNvPr>
          <p:cNvSpPr>
            <a:spLocks noGrp="1"/>
          </p:cNvSpPr>
          <p:nvPr>
            <p:ph type="sldNum" idx="4294967295"/>
          </p:nvPr>
        </p:nvSpPr>
        <p:spPr>
          <a:xfrm>
            <a:off x="8610600" y="6470650"/>
            <a:ext cx="2743200" cy="365125"/>
          </a:xfrm>
        </p:spPr>
        <p:txBody>
          <a:bodyPr/>
          <a:lstStyle/>
          <a:p>
            <a:pPr marL="0" lvl="0" indent="0" algn="r" rtl="0">
              <a:spcBef>
                <a:spcPts val="0"/>
              </a:spcBef>
              <a:spcAft>
                <a:spcPts val="0"/>
              </a:spcAft>
              <a:buNone/>
            </a:pPr>
            <a:fld id="{00000000-1234-1234-1234-123412341234}" type="slidenum">
              <a:rPr lang="en-GB" noProof="0" smtClean="0"/>
              <a:t>36</a:t>
            </a:fld>
            <a:endParaRPr lang="en-GB" noProof="0" dirty="0"/>
          </a:p>
        </p:txBody>
      </p:sp>
      <p:sp>
        <p:nvSpPr>
          <p:cNvPr id="5" name="Slide Number Placeholder 3">
            <a:extLst>
              <a:ext uri="{FF2B5EF4-FFF2-40B4-BE49-F238E27FC236}">
                <a16:creationId xmlns:a16="http://schemas.microsoft.com/office/drawing/2014/main" id="{16563E8A-FF05-C3BD-3975-151F1AEA4D37}"/>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36</a:t>
            </a:fld>
            <a:endParaRPr lang="en-GB" noProof="0" dirty="0"/>
          </a:p>
        </p:txBody>
      </p:sp>
      <p:sp>
        <p:nvSpPr>
          <p:cNvPr id="6" name="Slide Number Placeholder 3">
            <a:extLst>
              <a:ext uri="{FF2B5EF4-FFF2-40B4-BE49-F238E27FC236}">
                <a16:creationId xmlns:a16="http://schemas.microsoft.com/office/drawing/2014/main" id="{A87F6320-ABC9-F4AC-4A73-00041FA0666F}"/>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36</a:t>
            </a:fld>
            <a:endParaRPr lang="en-GB" noProof="0" dirty="0"/>
          </a:p>
        </p:txBody>
      </p:sp>
      <p:sp>
        <p:nvSpPr>
          <p:cNvPr id="7" name="Google Shape;114;p12">
            <a:extLst>
              <a:ext uri="{FF2B5EF4-FFF2-40B4-BE49-F238E27FC236}">
                <a16:creationId xmlns:a16="http://schemas.microsoft.com/office/drawing/2014/main" id="{47A9B430-4B6E-015C-0B6C-53F4E20DB2A7}"/>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8" name="Google Shape;115;p12">
            <a:extLst>
              <a:ext uri="{FF2B5EF4-FFF2-40B4-BE49-F238E27FC236}">
                <a16:creationId xmlns:a16="http://schemas.microsoft.com/office/drawing/2014/main" id="{3C8B68D7-4DB9-5D00-AD11-C225C15FF8BB}"/>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36</a:t>
            </a:fld>
            <a:endParaRPr lang="en-GB" noProof="0" dirty="0"/>
          </a:p>
        </p:txBody>
      </p:sp>
      <p:sp>
        <p:nvSpPr>
          <p:cNvPr id="9" name="Google Shape;116;p12">
            <a:extLst>
              <a:ext uri="{FF2B5EF4-FFF2-40B4-BE49-F238E27FC236}">
                <a16:creationId xmlns:a16="http://schemas.microsoft.com/office/drawing/2014/main" id="{5404FD4B-6827-6A92-D1B4-9CF6284A4844}"/>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pic>
        <p:nvPicPr>
          <p:cNvPr id="11" name="Picture 10">
            <a:extLst>
              <a:ext uri="{FF2B5EF4-FFF2-40B4-BE49-F238E27FC236}">
                <a16:creationId xmlns:a16="http://schemas.microsoft.com/office/drawing/2014/main" id="{5DE4313C-FEE4-AE30-A37E-D57C244E6C61}"/>
              </a:ext>
            </a:extLst>
          </p:cNvPr>
          <p:cNvPicPr>
            <a:picLocks noChangeAspect="1"/>
          </p:cNvPicPr>
          <p:nvPr/>
        </p:nvPicPr>
        <p:blipFill>
          <a:blip r:embed="rId3">
            <a:lum bright="20000"/>
          </a:blip>
          <a:stretch>
            <a:fillRect/>
          </a:stretch>
        </p:blipFill>
        <p:spPr>
          <a:xfrm>
            <a:off x="5807807" y="1834239"/>
            <a:ext cx="4932485" cy="2758847"/>
          </a:xfrm>
          <a:prstGeom prst="rect">
            <a:avLst/>
          </a:prstGeom>
        </p:spPr>
      </p:pic>
      <p:sp>
        <p:nvSpPr>
          <p:cNvPr id="15" name="TextBox 14">
            <a:extLst>
              <a:ext uri="{FF2B5EF4-FFF2-40B4-BE49-F238E27FC236}">
                <a16:creationId xmlns:a16="http://schemas.microsoft.com/office/drawing/2014/main" id="{C796C07E-08A7-0728-B734-3B2DE059BF37}"/>
              </a:ext>
            </a:extLst>
          </p:cNvPr>
          <p:cNvSpPr txBox="1"/>
          <p:nvPr/>
        </p:nvSpPr>
        <p:spPr>
          <a:xfrm>
            <a:off x="6400800" y="1301234"/>
            <a:ext cx="5458620" cy="338554"/>
          </a:xfrm>
          <a:prstGeom prst="rect">
            <a:avLst/>
          </a:prstGeom>
          <a:noFill/>
        </p:spPr>
        <p:txBody>
          <a:bodyPr wrap="square">
            <a:spAutoFit/>
          </a:bodyPr>
          <a:lstStyle/>
          <a:p>
            <a:pPr marL="177800" indent="-177800"/>
            <a:r>
              <a:rPr lang="en-GB" sz="1600" i="1" noProof="0" dirty="0"/>
              <a:t>* 	by current Thames Water reservoir design, if approved</a:t>
            </a:r>
            <a:endParaRPr lang="en-GB" sz="600" i="1" noProof="0" dirty="0"/>
          </a:p>
        </p:txBody>
      </p:sp>
      <p:pic>
        <p:nvPicPr>
          <p:cNvPr id="12" name="Picture 11">
            <a:extLst>
              <a:ext uri="{FF2B5EF4-FFF2-40B4-BE49-F238E27FC236}">
                <a16:creationId xmlns:a16="http://schemas.microsoft.com/office/drawing/2014/main" id="{C9A60BB7-0752-024F-57DE-D52C803996ED}"/>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8593296" y="3540369"/>
            <a:ext cx="3202772" cy="2659611"/>
          </a:xfrm>
          <a:prstGeom prst="rect">
            <a:avLst/>
          </a:prstGeom>
        </p:spPr>
      </p:pic>
      <p:sp>
        <p:nvSpPr>
          <p:cNvPr id="10" name="TextBox 9">
            <a:extLst>
              <a:ext uri="{FF2B5EF4-FFF2-40B4-BE49-F238E27FC236}">
                <a16:creationId xmlns:a16="http://schemas.microsoft.com/office/drawing/2014/main" id="{312D6E65-3E30-AAAB-D7A1-11AC42FC1642}"/>
              </a:ext>
            </a:extLst>
          </p:cNvPr>
          <p:cNvSpPr txBox="1"/>
          <p:nvPr/>
        </p:nvSpPr>
        <p:spPr>
          <a:xfrm>
            <a:off x="5720862" y="4607169"/>
            <a:ext cx="2989384" cy="253916"/>
          </a:xfrm>
          <a:prstGeom prst="rect">
            <a:avLst/>
          </a:prstGeom>
          <a:noFill/>
        </p:spPr>
        <p:txBody>
          <a:bodyPr wrap="square" rtlCol="0">
            <a:spAutoFit/>
          </a:bodyPr>
          <a:lstStyle/>
          <a:p>
            <a:r>
              <a:rPr lang="en-GB" sz="1050" i="1" dirty="0"/>
              <a:t>Credit: Chesterfield Canal Trust</a:t>
            </a:r>
          </a:p>
        </p:txBody>
      </p:sp>
    </p:spTree>
    <p:extLst>
      <p:ext uri="{BB962C8B-B14F-4D97-AF65-F5344CB8AC3E}">
        <p14:creationId xmlns:p14="http://schemas.microsoft.com/office/powerpoint/2010/main" val="462126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675B2-ABD0-0279-3E6C-902785415A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223B07-EC11-8A0C-31F6-52FDF84810D4}"/>
              </a:ext>
            </a:extLst>
          </p:cNvPr>
          <p:cNvSpPr>
            <a:spLocks noGrp="1"/>
          </p:cNvSpPr>
          <p:nvPr>
            <p:ph type="title"/>
          </p:nvPr>
        </p:nvSpPr>
        <p:spPr>
          <a:xfrm>
            <a:off x="1930400" y="67658"/>
            <a:ext cx="8209280" cy="868452"/>
          </a:xfrm>
        </p:spPr>
        <p:txBody>
          <a:bodyPr>
            <a:normAutofit/>
          </a:bodyPr>
          <a:lstStyle/>
          <a:p>
            <a:r>
              <a:rPr lang="en-GB" noProof="0" dirty="0"/>
              <a:t>Additional costs imposed on WBCT*…</a:t>
            </a:r>
          </a:p>
        </p:txBody>
      </p:sp>
      <p:sp>
        <p:nvSpPr>
          <p:cNvPr id="3" name="Text Placeholder 2">
            <a:extLst>
              <a:ext uri="{FF2B5EF4-FFF2-40B4-BE49-F238E27FC236}">
                <a16:creationId xmlns:a16="http://schemas.microsoft.com/office/drawing/2014/main" id="{BCE22287-C0A3-1BD4-1CE7-FFBCD09C671F}"/>
              </a:ext>
            </a:extLst>
          </p:cNvPr>
          <p:cNvSpPr>
            <a:spLocks noGrp="1"/>
          </p:cNvSpPr>
          <p:nvPr>
            <p:ph type="body" idx="1"/>
          </p:nvPr>
        </p:nvSpPr>
        <p:spPr>
          <a:xfrm>
            <a:off x="1280160" y="1485900"/>
            <a:ext cx="4735648" cy="4984750"/>
          </a:xfrm>
        </p:spPr>
        <p:txBody>
          <a:bodyPr>
            <a:normAutofit fontScale="77500" lnSpcReduction="20000"/>
          </a:bodyPr>
          <a:lstStyle/>
          <a:p>
            <a:pPr>
              <a:lnSpc>
                <a:spcPct val="100000"/>
              </a:lnSpc>
            </a:pPr>
            <a:r>
              <a:rPr lang="en-GB" sz="3000" noProof="0" dirty="0"/>
              <a:t>Disposal of c.400,000 tonnes of Oday Hill excavations</a:t>
            </a:r>
          </a:p>
          <a:p>
            <a:pPr>
              <a:lnSpc>
                <a:spcPct val="100000"/>
              </a:lnSpc>
            </a:pPr>
            <a:endParaRPr lang="en-GB" sz="3500" noProof="0" dirty="0">
              <a:solidFill>
                <a:srgbClr val="FF0000"/>
              </a:solidFill>
            </a:endParaRPr>
          </a:p>
          <a:p>
            <a:pPr>
              <a:lnSpc>
                <a:spcPct val="100000"/>
              </a:lnSpc>
            </a:pPr>
            <a:r>
              <a:rPr lang="en-GB" sz="3500" noProof="0" dirty="0">
                <a:solidFill>
                  <a:srgbClr val="FF0000"/>
                </a:solidFill>
              </a:rPr>
              <a:t>£74m cost</a:t>
            </a:r>
          </a:p>
          <a:p>
            <a:pPr>
              <a:lnSpc>
                <a:spcPct val="100000"/>
              </a:lnSpc>
            </a:pPr>
            <a:r>
              <a:rPr lang="en-GB" sz="3500" noProof="0" dirty="0">
                <a:solidFill>
                  <a:srgbClr val="FF0000"/>
                </a:solidFill>
              </a:rPr>
              <a:t>c.30,000 lorry loads on local roads?!</a:t>
            </a:r>
          </a:p>
          <a:p>
            <a:pPr>
              <a:lnSpc>
                <a:spcPct val="100000"/>
              </a:lnSpc>
            </a:pPr>
            <a:endParaRPr lang="en-GB" sz="3500" noProof="0" dirty="0">
              <a:solidFill>
                <a:srgbClr val="FF0000"/>
              </a:solidFill>
            </a:endParaRPr>
          </a:p>
          <a:p>
            <a:pPr>
              <a:lnSpc>
                <a:spcPct val="100000"/>
              </a:lnSpc>
            </a:pPr>
            <a:r>
              <a:rPr lang="en-GB" sz="2800" dirty="0"/>
              <a:t>If reservoir is not built, </a:t>
            </a:r>
            <a:r>
              <a:rPr lang="en-GB" sz="2800" noProof="0" dirty="0"/>
              <a:t>would be transported offroad (under A34) and used for canal embankment</a:t>
            </a:r>
            <a:endParaRPr lang="en-GB" sz="2800" dirty="0"/>
          </a:p>
          <a:p>
            <a:pPr>
              <a:lnSpc>
                <a:spcPct val="100000"/>
              </a:lnSpc>
            </a:pPr>
            <a:r>
              <a:rPr lang="en-GB" sz="2800" dirty="0"/>
              <a:t>Thames Water plans for 4th lock massively increases excavation</a:t>
            </a:r>
          </a:p>
        </p:txBody>
      </p:sp>
      <p:sp>
        <p:nvSpPr>
          <p:cNvPr id="4" name="Slide Number Placeholder 3">
            <a:extLst>
              <a:ext uri="{FF2B5EF4-FFF2-40B4-BE49-F238E27FC236}">
                <a16:creationId xmlns:a16="http://schemas.microsoft.com/office/drawing/2014/main" id="{0813F4E5-94E9-B724-F8B3-7CE7382EEC7F}"/>
              </a:ext>
            </a:extLst>
          </p:cNvPr>
          <p:cNvSpPr>
            <a:spLocks noGrp="1"/>
          </p:cNvSpPr>
          <p:nvPr>
            <p:ph type="sldNum" idx="4294967295"/>
          </p:nvPr>
        </p:nvSpPr>
        <p:spPr>
          <a:xfrm>
            <a:off x="8610600" y="6470650"/>
            <a:ext cx="2743200" cy="365125"/>
          </a:xfrm>
        </p:spPr>
        <p:txBody>
          <a:bodyPr/>
          <a:lstStyle/>
          <a:p>
            <a:pPr marL="0" lvl="0" indent="0" algn="r" rtl="0">
              <a:spcBef>
                <a:spcPts val="0"/>
              </a:spcBef>
              <a:spcAft>
                <a:spcPts val="0"/>
              </a:spcAft>
              <a:buNone/>
            </a:pPr>
            <a:fld id="{00000000-1234-1234-1234-123412341234}" type="slidenum">
              <a:rPr lang="en-GB" noProof="0" smtClean="0"/>
              <a:t>37</a:t>
            </a:fld>
            <a:endParaRPr lang="en-GB" noProof="0" dirty="0"/>
          </a:p>
        </p:txBody>
      </p:sp>
      <p:sp>
        <p:nvSpPr>
          <p:cNvPr id="5" name="Slide Number Placeholder 3">
            <a:extLst>
              <a:ext uri="{FF2B5EF4-FFF2-40B4-BE49-F238E27FC236}">
                <a16:creationId xmlns:a16="http://schemas.microsoft.com/office/drawing/2014/main" id="{5C8FE4E8-57C6-C44F-0EAD-688A875A5948}"/>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37</a:t>
            </a:fld>
            <a:endParaRPr lang="en-GB" noProof="0" dirty="0"/>
          </a:p>
        </p:txBody>
      </p:sp>
      <p:sp>
        <p:nvSpPr>
          <p:cNvPr id="6" name="Slide Number Placeholder 3">
            <a:extLst>
              <a:ext uri="{FF2B5EF4-FFF2-40B4-BE49-F238E27FC236}">
                <a16:creationId xmlns:a16="http://schemas.microsoft.com/office/drawing/2014/main" id="{24AE2B73-A687-AB90-B51A-F7B82D387C25}"/>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37</a:t>
            </a:fld>
            <a:endParaRPr lang="en-GB" noProof="0" dirty="0"/>
          </a:p>
        </p:txBody>
      </p:sp>
      <p:sp>
        <p:nvSpPr>
          <p:cNvPr id="7" name="Google Shape;114;p12">
            <a:extLst>
              <a:ext uri="{FF2B5EF4-FFF2-40B4-BE49-F238E27FC236}">
                <a16:creationId xmlns:a16="http://schemas.microsoft.com/office/drawing/2014/main" id="{BD7E9C01-A455-EB3D-68C6-4D3D75F461B8}"/>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8" name="Google Shape;115;p12">
            <a:extLst>
              <a:ext uri="{FF2B5EF4-FFF2-40B4-BE49-F238E27FC236}">
                <a16:creationId xmlns:a16="http://schemas.microsoft.com/office/drawing/2014/main" id="{F9B55A64-5E74-7367-1609-1DCE854EA289}"/>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37</a:t>
            </a:fld>
            <a:endParaRPr lang="en-GB" noProof="0" dirty="0"/>
          </a:p>
        </p:txBody>
      </p:sp>
      <p:sp>
        <p:nvSpPr>
          <p:cNvPr id="9" name="Google Shape;116;p12">
            <a:extLst>
              <a:ext uri="{FF2B5EF4-FFF2-40B4-BE49-F238E27FC236}">
                <a16:creationId xmlns:a16="http://schemas.microsoft.com/office/drawing/2014/main" id="{804C8E7A-332A-7653-A23D-936AF0A5F76E}"/>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pic>
        <p:nvPicPr>
          <p:cNvPr id="11" name="Picture 10" descr="Project Juliana Canal | Jac Rijk Group">
            <a:extLst>
              <a:ext uri="{FF2B5EF4-FFF2-40B4-BE49-F238E27FC236}">
                <a16:creationId xmlns:a16="http://schemas.microsoft.com/office/drawing/2014/main" id="{C450AD87-1783-DB77-4CF8-A7990348915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176192" y="1716237"/>
            <a:ext cx="5344613" cy="3425525"/>
          </a:xfrm>
          <a:prstGeom prst="rect">
            <a:avLst/>
          </a:prstGeom>
        </p:spPr>
      </p:pic>
      <p:sp>
        <p:nvSpPr>
          <p:cNvPr id="15" name="TextBox 14">
            <a:extLst>
              <a:ext uri="{FF2B5EF4-FFF2-40B4-BE49-F238E27FC236}">
                <a16:creationId xmlns:a16="http://schemas.microsoft.com/office/drawing/2014/main" id="{2CB4E6F4-892D-E936-CD0E-2F57C74114C7}"/>
              </a:ext>
            </a:extLst>
          </p:cNvPr>
          <p:cNvSpPr txBox="1"/>
          <p:nvPr/>
        </p:nvSpPr>
        <p:spPr>
          <a:xfrm>
            <a:off x="6400800" y="1301234"/>
            <a:ext cx="5458620" cy="338554"/>
          </a:xfrm>
          <a:prstGeom prst="rect">
            <a:avLst/>
          </a:prstGeom>
          <a:noFill/>
        </p:spPr>
        <p:txBody>
          <a:bodyPr wrap="square">
            <a:spAutoFit/>
          </a:bodyPr>
          <a:lstStyle/>
          <a:p>
            <a:pPr marL="177800" indent="-177800"/>
            <a:r>
              <a:rPr lang="en-GB" sz="1600" i="1" noProof="0" dirty="0"/>
              <a:t>* 	by current Thames Water reservoir design, if approved</a:t>
            </a:r>
            <a:endParaRPr lang="en-GB" sz="600" i="1" noProof="0" dirty="0"/>
          </a:p>
        </p:txBody>
      </p:sp>
      <p:pic>
        <p:nvPicPr>
          <p:cNvPr id="12" name="Google Shape;464;p47">
            <a:extLst>
              <a:ext uri="{FF2B5EF4-FFF2-40B4-BE49-F238E27FC236}">
                <a16:creationId xmlns:a16="http://schemas.microsoft.com/office/drawing/2014/main" id="{F1CF7701-6520-D9CF-7802-C6BCA6EC0DCF}"/>
              </a:ext>
            </a:extLst>
          </p:cNvPr>
          <p:cNvPicPr preferRelativeResize="0"/>
          <p:nvPr/>
        </p:nvPicPr>
        <p:blipFill rotWithShape="1">
          <a:blip r:embed="rId3">
            <a:alphaModFix/>
          </a:blip>
          <a:srcRect l="4538" r="3462"/>
          <a:stretch/>
        </p:blipFill>
        <p:spPr>
          <a:xfrm>
            <a:off x="8440615" y="3567620"/>
            <a:ext cx="3458307" cy="2693807"/>
          </a:xfrm>
          <a:prstGeom prst="rect">
            <a:avLst/>
          </a:prstGeom>
          <a:noFill/>
          <a:ln>
            <a:noFill/>
          </a:ln>
        </p:spPr>
      </p:pic>
    </p:spTree>
    <p:extLst>
      <p:ext uri="{BB962C8B-B14F-4D97-AF65-F5344CB8AC3E}">
        <p14:creationId xmlns:p14="http://schemas.microsoft.com/office/powerpoint/2010/main" val="343474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8F0F1-3029-9FB2-86AA-0EA46AF000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D9246E-5547-D2B1-C778-6C9FB2C93EEC}"/>
              </a:ext>
            </a:extLst>
          </p:cNvPr>
          <p:cNvSpPr>
            <a:spLocks noGrp="1"/>
          </p:cNvSpPr>
          <p:nvPr>
            <p:ph type="title"/>
          </p:nvPr>
        </p:nvSpPr>
        <p:spPr>
          <a:xfrm>
            <a:off x="2479040" y="280211"/>
            <a:ext cx="7853680" cy="598629"/>
          </a:xfrm>
        </p:spPr>
        <p:txBody>
          <a:bodyPr>
            <a:normAutofit/>
          </a:bodyPr>
          <a:lstStyle/>
          <a:p>
            <a:r>
              <a:rPr lang="en-GB" noProof="0" dirty="0"/>
              <a:t>Additional costs imposed on WBCT*…</a:t>
            </a:r>
          </a:p>
        </p:txBody>
      </p:sp>
      <p:sp>
        <p:nvSpPr>
          <p:cNvPr id="3" name="Text Placeholder 2">
            <a:extLst>
              <a:ext uri="{FF2B5EF4-FFF2-40B4-BE49-F238E27FC236}">
                <a16:creationId xmlns:a16="http://schemas.microsoft.com/office/drawing/2014/main" id="{88273F66-B0EC-C4AB-5A41-1604376F1884}"/>
              </a:ext>
            </a:extLst>
          </p:cNvPr>
          <p:cNvSpPr>
            <a:spLocks noGrp="1"/>
          </p:cNvSpPr>
          <p:nvPr>
            <p:ph type="body" idx="1"/>
          </p:nvPr>
        </p:nvSpPr>
        <p:spPr>
          <a:xfrm>
            <a:off x="1270001" y="1182370"/>
            <a:ext cx="4979744" cy="4984750"/>
          </a:xfrm>
        </p:spPr>
        <p:txBody>
          <a:bodyPr>
            <a:normAutofit lnSpcReduction="10000"/>
          </a:bodyPr>
          <a:lstStyle/>
          <a:p>
            <a:pPr>
              <a:lnSpc>
                <a:spcPct val="100000"/>
              </a:lnSpc>
            </a:pPr>
            <a:r>
              <a:rPr lang="en-GB" sz="2400" noProof="0" dirty="0"/>
              <a:t>A34 crossing after reservoir and leisure facilities have been opened</a:t>
            </a:r>
          </a:p>
          <a:p>
            <a:pPr lvl="4">
              <a:lnSpc>
                <a:spcPct val="100000"/>
              </a:lnSpc>
            </a:pPr>
            <a:endParaRPr lang="en-GB" sz="2500" noProof="0" dirty="0">
              <a:solidFill>
                <a:srgbClr val="FF0000"/>
              </a:solidFill>
            </a:endParaRPr>
          </a:p>
          <a:p>
            <a:pPr>
              <a:lnSpc>
                <a:spcPct val="100000"/>
              </a:lnSpc>
            </a:pPr>
            <a:r>
              <a:rPr lang="en-GB" sz="3500" noProof="0" dirty="0">
                <a:solidFill>
                  <a:srgbClr val="FF0000"/>
                </a:solidFill>
              </a:rPr>
              <a:t>Much more expensive </a:t>
            </a:r>
            <a:br>
              <a:rPr lang="en-GB" sz="3500" noProof="0" dirty="0">
                <a:solidFill>
                  <a:srgbClr val="FF0000"/>
                </a:solidFill>
              </a:rPr>
            </a:br>
            <a:r>
              <a:rPr lang="en-GB" sz="3500" noProof="0" dirty="0">
                <a:solidFill>
                  <a:srgbClr val="FF0000"/>
                </a:solidFill>
              </a:rPr>
              <a:t>doing this after the </a:t>
            </a:r>
            <a:br>
              <a:rPr lang="en-GB" sz="3500" noProof="0" dirty="0">
                <a:solidFill>
                  <a:srgbClr val="FF0000"/>
                </a:solidFill>
              </a:rPr>
            </a:br>
            <a:r>
              <a:rPr lang="en-GB" sz="3500" noProof="0" dirty="0">
                <a:solidFill>
                  <a:srgbClr val="FF0000"/>
                </a:solidFill>
              </a:rPr>
              <a:t>WHR has been built</a:t>
            </a:r>
          </a:p>
          <a:p>
            <a:pPr lvl="1">
              <a:lnSpc>
                <a:spcPct val="100000"/>
              </a:lnSpc>
            </a:pPr>
            <a:endParaRPr lang="en-GB" sz="3100" noProof="0" dirty="0">
              <a:solidFill>
                <a:srgbClr val="FF0000"/>
              </a:solidFill>
            </a:endParaRPr>
          </a:p>
          <a:p>
            <a:pPr>
              <a:lnSpc>
                <a:spcPct val="100000"/>
              </a:lnSpc>
            </a:pPr>
            <a:r>
              <a:rPr lang="en-GB" sz="2400" noProof="0" dirty="0"/>
              <a:t>More complex A34 diversion, more difficult access, and highly-restricted space due to reservoir, leisure  and access infrastructure</a:t>
            </a:r>
            <a:endParaRPr lang="en-GB" sz="3600" noProof="0" dirty="0"/>
          </a:p>
        </p:txBody>
      </p:sp>
      <p:sp>
        <p:nvSpPr>
          <p:cNvPr id="4" name="Slide Number Placeholder 3">
            <a:extLst>
              <a:ext uri="{FF2B5EF4-FFF2-40B4-BE49-F238E27FC236}">
                <a16:creationId xmlns:a16="http://schemas.microsoft.com/office/drawing/2014/main" id="{1F0BAF6D-BA1C-8ADD-21D0-F8727AA9C7CB}"/>
              </a:ext>
            </a:extLst>
          </p:cNvPr>
          <p:cNvSpPr>
            <a:spLocks noGrp="1"/>
          </p:cNvSpPr>
          <p:nvPr>
            <p:ph type="sldNum" idx="4294967295"/>
          </p:nvPr>
        </p:nvSpPr>
        <p:spPr>
          <a:xfrm>
            <a:off x="8610600" y="6470650"/>
            <a:ext cx="2743200" cy="365125"/>
          </a:xfrm>
        </p:spPr>
        <p:txBody>
          <a:bodyPr/>
          <a:lstStyle/>
          <a:p>
            <a:pPr marL="0" lvl="0" indent="0" algn="r" rtl="0">
              <a:spcBef>
                <a:spcPts val="0"/>
              </a:spcBef>
              <a:spcAft>
                <a:spcPts val="0"/>
              </a:spcAft>
              <a:buNone/>
            </a:pPr>
            <a:fld id="{00000000-1234-1234-1234-123412341234}" type="slidenum">
              <a:rPr lang="en-GB" noProof="0" smtClean="0"/>
              <a:t>38</a:t>
            </a:fld>
            <a:endParaRPr lang="en-GB" noProof="0" dirty="0"/>
          </a:p>
        </p:txBody>
      </p:sp>
      <p:sp>
        <p:nvSpPr>
          <p:cNvPr id="5" name="Slide Number Placeholder 3">
            <a:extLst>
              <a:ext uri="{FF2B5EF4-FFF2-40B4-BE49-F238E27FC236}">
                <a16:creationId xmlns:a16="http://schemas.microsoft.com/office/drawing/2014/main" id="{1DC94AA7-37EA-AE60-2F80-6548372382ED}"/>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38</a:t>
            </a:fld>
            <a:endParaRPr lang="en-GB" noProof="0" dirty="0"/>
          </a:p>
        </p:txBody>
      </p:sp>
      <p:sp>
        <p:nvSpPr>
          <p:cNvPr id="6" name="Slide Number Placeholder 3">
            <a:extLst>
              <a:ext uri="{FF2B5EF4-FFF2-40B4-BE49-F238E27FC236}">
                <a16:creationId xmlns:a16="http://schemas.microsoft.com/office/drawing/2014/main" id="{EFAAD1D8-4753-C976-76EF-A4ABA6295CAD}"/>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38</a:t>
            </a:fld>
            <a:endParaRPr lang="en-GB" noProof="0" dirty="0"/>
          </a:p>
        </p:txBody>
      </p:sp>
      <p:sp>
        <p:nvSpPr>
          <p:cNvPr id="7" name="Google Shape;114;p12">
            <a:extLst>
              <a:ext uri="{FF2B5EF4-FFF2-40B4-BE49-F238E27FC236}">
                <a16:creationId xmlns:a16="http://schemas.microsoft.com/office/drawing/2014/main" id="{7D257768-AAF2-17CB-FA9E-5D2BB90C8F4F}"/>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8" name="Google Shape;115;p12">
            <a:extLst>
              <a:ext uri="{FF2B5EF4-FFF2-40B4-BE49-F238E27FC236}">
                <a16:creationId xmlns:a16="http://schemas.microsoft.com/office/drawing/2014/main" id="{57DA10A8-C184-034E-7F67-512BED8C3226}"/>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38</a:t>
            </a:fld>
            <a:endParaRPr lang="en-GB" noProof="0" dirty="0"/>
          </a:p>
        </p:txBody>
      </p:sp>
      <p:sp>
        <p:nvSpPr>
          <p:cNvPr id="9" name="Google Shape;116;p12">
            <a:extLst>
              <a:ext uri="{FF2B5EF4-FFF2-40B4-BE49-F238E27FC236}">
                <a16:creationId xmlns:a16="http://schemas.microsoft.com/office/drawing/2014/main" id="{68C078D7-85A5-6CF0-4EA9-DAD8E0F85024}"/>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
        <p:nvSpPr>
          <p:cNvPr id="15" name="TextBox 14">
            <a:extLst>
              <a:ext uri="{FF2B5EF4-FFF2-40B4-BE49-F238E27FC236}">
                <a16:creationId xmlns:a16="http://schemas.microsoft.com/office/drawing/2014/main" id="{BA7C17A3-CE99-F82C-14D7-C682BDBC6779}"/>
              </a:ext>
            </a:extLst>
          </p:cNvPr>
          <p:cNvSpPr txBox="1"/>
          <p:nvPr/>
        </p:nvSpPr>
        <p:spPr>
          <a:xfrm>
            <a:off x="6400800" y="1301234"/>
            <a:ext cx="5458620" cy="338554"/>
          </a:xfrm>
          <a:prstGeom prst="rect">
            <a:avLst/>
          </a:prstGeom>
          <a:noFill/>
        </p:spPr>
        <p:txBody>
          <a:bodyPr wrap="square">
            <a:spAutoFit/>
          </a:bodyPr>
          <a:lstStyle/>
          <a:p>
            <a:pPr marL="177800" indent="-177800"/>
            <a:r>
              <a:rPr lang="en-GB" sz="1600" i="1" noProof="0" dirty="0"/>
              <a:t>* 	by current Thames Water reservoir design, if approved</a:t>
            </a:r>
            <a:endParaRPr lang="en-GB" sz="600" i="1" noProof="0" dirty="0"/>
          </a:p>
        </p:txBody>
      </p:sp>
      <p:pic>
        <p:nvPicPr>
          <p:cNvPr id="12" name="Picture 11">
            <a:extLst>
              <a:ext uri="{FF2B5EF4-FFF2-40B4-BE49-F238E27FC236}">
                <a16:creationId xmlns:a16="http://schemas.microsoft.com/office/drawing/2014/main" id="{986FEF94-241C-9DAF-9D77-E5C9EA4211F1}"/>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30000"/>
                    </a14:imgEffect>
                  </a14:imgLayer>
                </a14:imgProps>
              </a:ext>
              <a:ext uri="{28A0092B-C50C-407E-A947-70E740481C1C}">
                <a14:useLocalDpi xmlns:a14="http://schemas.microsoft.com/office/drawing/2010/main"/>
              </a:ext>
            </a:extLst>
          </a:blip>
          <a:stretch>
            <a:fillRect/>
          </a:stretch>
        </p:blipFill>
        <p:spPr>
          <a:xfrm>
            <a:off x="6249745" y="1748809"/>
            <a:ext cx="4242407" cy="2828271"/>
          </a:xfrm>
          <a:prstGeom prst="rect">
            <a:avLst/>
          </a:prstGeom>
        </p:spPr>
      </p:pic>
      <p:pic>
        <p:nvPicPr>
          <p:cNvPr id="11" name="Picture 10">
            <a:extLst>
              <a:ext uri="{FF2B5EF4-FFF2-40B4-BE49-F238E27FC236}">
                <a16:creationId xmlns:a16="http://schemas.microsoft.com/office/drawing/2014/main" id="{52514539-E7D3-2A6B-CE0F-B24C3BA32230}"/>
              </a:ext>
            </a:extLst>
          </p:cNvPr>
          <p:cNvPicPr>
            <a:picLocks noChangeAspect="1"/>
          </p:cNvPicPr>
          <p:nvPr/>
        </p:nvPicPr>
        <p:blipFill>
          <a:blip r:embed="rId5"/>
          <a:srcRect l="17986" t="2973" b="5875"/>
          <a:stretch>
            <a:fillRect/>
          </a:stretch>
        </p:blipFill>
        <p:spPr>
          <a:xfrm>
            <a:off x="8768862" y="3813227"/>
            <a:ext cx="3216518" cy="2422402"/>
          </a:xfrm>
          <a:prstGeom prst="rect">
            <a:avLst/>
          </a:prstGeom>
        </p:spPr>
      </p:pic>
    </p:spTree>
    <p:extLst>
      <p:ext uri="{BB962C8B-B14F-4D97-AF65-F5344CB8AC3E}">
        <p14:creationId xmlns:p14="http://schemas.microsoft.com/office/powerpoint/2010/main" val="1399218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D0F90-E10E-C4B0-39AB-CD5CF89BA5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C766DA-4C31-7307-201E-97ABF7F87B95}"/>
              </a:ext>
            </a:extLst>
          </p:cNvPr>
          <p:cNvSpPr>
            <a:spLocks noGrp="1"/>
          </p:cNvSpPr>
          <p:nvPr>
            <p:ph type="title"/>
          </p:nvPr>
        </p:nvSpPr>
        <p:spPr>
          <a:xfrm>
            <a:off x="2032000" y="194844"/>
            <a:ext cx="8326119" cy="741266"/>
          </a:xfrm>
        </p:spPr>
        <p:txBody>
          <a:bodyPr>
            <a:normAutofit/>
          </a:bodyPr>
          <a:lstStyle/>
          <a:p>
            <a:r>
              <a:rPr lang="en-GB" noProof="0" dirty="0"/>
              <a:t>Additional costs imposed on WBCT*…</a:t>
            </a:r>
          </a:p>
        </p:txBody>
      </p:sp>
      <p:sp>
        <p:nvSpPr>
          <p:cNvPr id="3" name="Text Placeholder 2">
            <a:extLst>
              <a:ext uri="{FF2B5EF4-FFF2-40B4-BE49-F238E27FC236}">
                <a16:creationId xmlns:a16="http://schemas.microsoft.com/office/drawing/2014/main" id="{A42859E1-30DB-7BCE-F4C7-B31E21033366}"/>
              </a:ext>
            </a:extLst>
          </p:cNvPr>
          <p:cNvSpPr>
            <a:spLocks noGrp="1"/>
          </p:cNvSpPr>
          <p:nvPr>
            <p:ph type="body" idx="1"/>
          </p:nvPr>
        </p:nvSpPr>
        <p:spPr>
          <a:xfrm>
            <a:off x="1188720" y="1465580"/>
            <a:ext cx="4733210" cy="4984750"/>
          </a:xfrm>
        </p:spPr>
        <p:txBody>
          <a:bodyPr>
            <a:normAutofit/>
          </a:bodyPr>
          <a:lstStyle/>
          <a:p>
            <a:pPr>
              <a:lnSpc>
                <a:spcPct val="100000"/>
              </a:lnSpc>
            </a:pPr>
            <a:r>
              <a:rPr lang="en-GB" sz="2400" noProof="0" dirty="0"/>
              <a:t>Demolition of 3 pedestrian bridges and construction of new bridges all to navigable height </a:t>
            </a:r>
          </a:p>
          <a:p>
            <a:pPr>
              <a:lnSpc>
                <a:spcPct val="100000"/>
              </a:lnSpc>
            </a:pPr>
            <a:endParaRPr lang="en-GB" sz="3500" noProof="0" dirty="0">
              <a:solidFill>
                <a:srgbClr val="FF0000"/>
              </a:solidFill>
            </a:endParaRPr>
          </a:p>
          <a:p>
            <a:pPr>
              <a:lnSpc>
                <a:spcPct val="100000"/>
              </a:lnSpc>
            </a:pPr>
            <a:r>
              <a:rPr lang="en-GB" sz="3500" noProof="0" dirty="0">
                <a:solidFill>
                  <a:srgbClr val="FF0000"/>
                </a:solidFill>
              </a:rPr>
              <a:t>Nonsensical and hugely wasteful to build then demolish several bridges</a:t>
            </a:r>
          </a:p>
          <a:p>
            <a:pPr lvl="8"/>
            <a:endParaRPr lang="en-GB" noProof="0" dirty="0"/>
          </a:p>
          <a:p>
            <a:endParaRPr lang="en-GB" sz="3100" noProof="0" dirty="0">
              <a:solidFill>
                <a:srgbClr val="FF0000"/>
              </a:solidFill>
            </a:endParaRPr>
          </a:p>
        </p:txBody>
      </p:sp>
      <p:sp>
        <p:nvSpPr>
          <p:cNvPr id="4" name="Slide Number Placeholder 3">
            <a:extLst>
              <a:ext uri="{FF2B5EF4-FFF2-40B4-BE49-F238E27FC236}">
                <a16:creationId xmlns:a16="http://schemas.microsoft.com/office/drawing/2014/main" id="{A57A4476-5460-55AC-C6F0-9CAC7ADD892B}"/>
              </a:ext>
            </a:extLst>
          </p:cNvPr>
          <p:cNvSpPr>
            <a:spLocks noGrp="1"/>
          </p:cNvSpPr>
          <p:nvPr>
            <p:ph type="sldNum" idx="4294967295"/>
          </p:nvPr>
        </p:nvSpPr>
        <p:spPr>
          <a:xfrm>
            <a:off x="8610600" y="6470650"/>
            <a:ext cx="2743200" cy="365125"/>
          </a:xfrm>
        </p:spPr>
        <p:txBody>
          <a:bodyPr/>
          <a:lstStyle/>
          <a:p>
            <a:pPr marL="0" lvl="0" indent="0" algn="r" rtl="0">
              <a:spcBef>
                <a:spcPts val="0"/>
              </a:spcBef>
              <a:spcAft>
                <a:spcPts val="0"/>
              </a:spcAft>
              <a:buNone/>
            </a:pPr>
            <a:fld id="{00000000-1234-1234-1234-123412341234}" type="slidenum">
              <a:rPr lang="en-GB" noProof="0" smtClean="0"/>
              <a:t>39</a:t>
            </a:fld>
            <a:endParaRPr lang="en-GB" noProof="0" dirty="0"/>
          </a:p>
        </p:txBody>
      </p:sp>
      <p:sp>
        <p:nvSpPr>
          <p:cNvPr id="5" name="Slide Number Placeholder 3">
            <a:extLst>
              <a:ext uri="{FF2B5EF4-FFF2-40B4-BE49-F238E27FC236}">
                <a16:creationId xmlns:a16="http://schemas.microsoft.com/office/drawing/2014/main" id="{BBD54905-7F36-C552-4DAA-70E8930C9062}"/>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39</a:t>
            </a:fld>
            <a:endParaRPr lang="en-GB" noProof="0" dirty="0"/>
          </a:p>
        </p:txBody>
      </p:sp>
      <p:sp>
        <p:nvSpPr>
          <p:cNvPr id="6" name="Slide Number Placeholder 3">
            <a:extLst>
              <a:ext uri="{FF2B5EF4-FFF2-40B4-BE49-F238E27FC236}">
                <a16:creationId xmlns:a16="http://schemas.microsoft.com/office/drawing/2014/main" id="{F40C6261-CD23-7A89-7B64-390EE4B47C8E}"/>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39</a:t>
            </a:fld>
            <a:endParaRPr lang="en-GB" noProof="0" dirty="0"/>
          </a:p>
        </p:txBody>
      </p:sp>
      <p:sp>
        <p:nvSpPr>
          <p:cNvPr id="7" name="Google Shape;114;p12">
            <a:extLst>
              <a:ext uri="{FF2B5EF4-FFF2-40B4-BE49-F238E27FC236}">
                <a16:creationId xmlns:a16="http://schemas.microsoft.com/office/drawing/2014/main" id="{E5C0AA68-7ED3-BDB2-62D4-3DF4D0DC6F1F}"/>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8" name="Google Shape;115;p12">
            <a:extLst>
              <a:ext uri="{FF2B5EF4-FFF2-40B4-BE49-F238E27FC236}">
                <a16:creationId xmlns:a16="http://schemas.microsoft.com/office/drawing/2014/main" id="{E89CF9C6-DD80-4408-A36B-B4DBBDB560B2}"/>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39</a:t>
            </a:fld>
            <a:endParaRPr lang="en-GB" noProof="0" dirty="0"/>
          </a:p>
        </p:txBody>
      </p:sp>
      <p:sp>
        <p:nvSpPr>
          <p:cNvPr id="9" name="Google Shape;116;p12">
            <a:extLst>
              <a:ext uri="{FF2B5EF4-FFF2-40B4-BE49-F238E27FC236}">
                <a16:creationId xmlns:a16="http://schemas.microsoft.com/office/drawing/2014/main" id="{AC2B3D6B-B071-A64A-C99F-90275D5A1A7E}"/>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
        <p:nvSpPr>
          <p:cNvPr id="15" name="TextBox 14">
            <a:extLst>
              <a:ext uri="{FF2B5EF4-FFF2-40B4-BE49-F238E27FC236}">
                <a16:creationId xmlns:a16="http://schemas.microsoft.com/office/drawing/2014/main" id="{75B6543A-2F7F-6064-D995-3EFBBEF204C7}"/>
              </a:ext>
            </a:extLst>
          </p:cNvPr>
          <p:cNvSpPr txBox="1"/>
          <p:nvPr/>
        </p:nvSpPr>
        <p:spPr>
          <a:xfrm>
            <a:off x="6400800" y="1301234"/>
            <a:ext cx="5458620" cy="338554"/>
          </a:xfrm>
          <a:prstGeom prst="rect">
            <a:avLst/>
          </a:prstGeom>
          <a:noFill/>
        </p:spPr>
        <p:txBody>
          <a:bodyPr wrap="square">
            <a:spAutoFit/>
          </a:bodyPr>
          <a:lstStyle/>
          <a:p>
            <a:pPr marL="177800" indent="-177800"/>
            <a:r>
              <a:rPr lang="en-GB" sz="1600" i="1" noProof="0" dirty="0"/>
              <a:t>* 	by current Thames Water reservoir design, if approved</a:t>
            </a:r>
            <a:endParaRPr lang="en-GB" sz="600" i="1" noProof="0" dirty="0"/>
          </a:p>
        </p:txBody>
      </p:sp>
      <p:pic>
        <p:nvPicPr>
          <p:cNvPr id="17" name="Picture 16">
            <a:extLst>
              <a:ext uri="{FF2B5EF4-FFF2-40B4-BE49-F238E27FC236}">
                <a16:creationId xmlns:a16="http://schemas.microsoft.com/office/drawing/2014/main" id="{B95E5615-B13A-DA79-F9D9-DD719115081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39188" y="1875995"/>
            <a:ext cx="5705168" cy="3803445"/>
          </a:xfrm>
          <a:prstGeom prst="rect">
            <a:avLst/>
          </a:prstGeom>
        </p:spPr>
      </p:pic>
    </p:spTree>
    <p:extLst>
      <p:ext uri="{BB962C8B-B14F-4D97-AF65-F5344CB8AC3E}">
        <p14:creationId xmlns:p14="http://schemas.microsoft.com/office/powerpoint/2010/main" val="99412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306" y="1657981"/>
            <a:ext cx="8460000" cy="2870770"/>
          </a:xfrm>
        </p:spPr>
        <p:txBody>
          <a:bodyPr/>
          <a:lstStyle/>
          <a:p>
            <a:pPr algn="ctr"/>
            <a:r>
              <a:rPr lang="en-GB" dirty="0"/>
              <a:t>Welcome &amp; Introduction to the IWA Restoration Panel</a:t>
            </a:r>
            <a:br>
              <a:rPr lang="en-GB" dirty="0"/>
            </a:br>
            <a:br>
              <a:rPr lang="en-GB" dirty="0"/>
            </a:br>
            <a:r>
              <a:rPr lang="en-GB" dirty="0"/>
              <a:t>Mike Wills</a:t>
            </a:r>
            <a:br>
              <a:rPr lang="en-GB" dirty="0"/>
            </a:br>
            <a:r>
              <a:rPr lang="en-GB" dirty="0"/>
              <a:t>National Chair </a:t>
            </a:r>
          </a:p>
        </p:txBody>
      </p:sp>
    </p:spTree>
    <p:extLst>
      <p:ext uri="{BB962C8B-B14F-4D97-AF65-F5344CB8AC3E}">
        <p14:creationId xmlns:p14="http://schemas.microsoft.com/office/powerpoint/2010/main" val="14688778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F8E18-F15A-6593-ADAA-1E9A2A5C5F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20821B-CFE2-DCE0-093C-5E0EA32DBA44}"/>
              </a:ext>
            </a:extLst>
          </p:cNvPr>
          <p:cNvSpPr>
            <a:spLocks noGrp="1"/>
          </p:cNvSpPr>
          <p:nvPr>
            <p:ph type="title"/>
          </p:nvPr>
        </p:nvSpPr>
        <p:spPr>
          <a:xfrm>
            <a:off x="3780383" y="269240"/>
            <a:ext cx="5472000" cy="509916"/>
          </a:xfrm>
        </p:spPr>
        <p:txBody>
          <a:bodyPr>
            <a:normAutofit/>
          </a:bodyPr>
          <a:lstStyle/>
          <a:p>
            <a:r>
              <a:rPr lang="en-GB" noProof="0" dirty="0"/>
              <a:t>The bottom line…</a:t>
            </a:r>
          </a:p>
        </p:txBody>
      </p:sp>
      <p:sp>
        <p:nvSpPr>
          <p:cNvPr id="11" name="Google Shape;114;p12">
            <a:extLst>
              <a:ext uri="{FF2B5EF4-FFF2-40B4-BE49-F238E27FC236}">
                <a16:creationId xmlns:a16="http://schemas.microsoft.com/office/drawing/2014/main" id="{C55C8D07-CDC3-CA4E-4F69-742BCE42F293}"/>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12" name="Google Shape;116;p12">
            <a:extLst>
              <a:ext uri="{FF2B5EF4-FFF2-40B4-BE49-F238E27FC236}">
                <a16:creationId xmlns:a16="http://schemas.microsoft.com/office/drawing/2014/main" id="{E487F924-4F13-0920-0A4D-CEE61E7FDD63}"/>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
        <p:nvSpPr>
          <p:cNvPr id="5" name="Explosion: 8 Points 4">
            <a:extLst>
              <a:ext uri="{FF2B5EF4-FFF2-40B4-BE49-F238E27FC236}">
                <a16:creationId xmlns:a16="http://schemas.microsoft.com/office/drawing/2014/main" id="{644EBC07-5029-3E01-960A-2A3A5BA19598}"/>
              </a:ext>
            </a:extLst>
          </p:cNvPr>
          <p:cNvSpPr/>
          <p:nvPr/>
        </p:nvSpPr>
        <p:spPr>
          <a:xfrm>
            <a:off x="1380588" y="348957"/>
            <a:ext cx="10691446" cy="6377353"/>
          </a:xfrm>
          <a:prstGeom prst="irregularSeal1">
            <a:avLst/>
          </a:prstGeom>
          <a:solidFill>
            <a:srgbClr val="FF0000"/>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b="1" dirty="0"/>
              <a:t>Thames Water don’t (seem to) care that they’re loading £149m of cost onto WBCT and creating an existential threat</a:t>
            </a:r>
          </a:p>
        </p:txBody>
      </p:sp>
    </p:spTree>
    <p:extLst>
      <p:ext uri="{BB962C8B-B14F-4D97-AF65-F5344CB8AC3E}">
        <p14:creationId xmlns:p14="http://schemas.microsoft.com/office/powerpoint/2010/main" val="349213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B7F10-E7B8-CC92-83D2-104E95DB11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73B35-2930-DDD7-965C-1B8C1E8293A8}"/>
              </a:ext>
            </a:extLst>
          </p:cNvPr>
          <p:cNvSpPr>
            <a:spLocks noGrp="1"/>
          </p:cNvSpPr>
          <p:nvPr>
            <p:ph type="title"/>
          </p:nvPr>
        </p:nvSpPr>
        <p:spPr>
          <a:xfrm>
            <a:off x="1996440" y="352008"/>
            <a:ext cx="8199119" cy="482171"/>
          </a:xfrm>
        </p:spPr>
        <p:txBody>
          <a:bodyPr>
            <a:normAutofit/>
          </a:bodyPr>
          <a:lstStyle/>
          <a:p>
            <a:r>
              <a:rPr lang="en-GB" noProof="0" dirty="0"/>
              <a:t>Implication for UK canal restoration</a:t>
            </a:r>
          </a:p>
        </p:txBody>
      </p:sp>
      <p:pic>
        <p:nvPicPr>
          <p:cNvPr id="4" name="Picture 3">
            <a:extLst>
              <a:ext uri="{FF2B5EF4-FFF2-40B4-BE49-F238E27FC236}">
                <a16:creationId xmlns:a16="http://schemas.microsoft.com/office/drawing/2014/main" id="{EF637392-DEDA-A232-3E41-FD9E2C5D28D6}"/>
              </a:ext>
            </a:extLst>
          </p:cNvPr>
          <p:cNvPicPr>
            <a:picLocks noChangeAspect="1"/>
          </p:cNvPicPr>
          <p:nvPr/>
        </p:nvPicPr>
        <p:blipFill>
          <a:blip r:embed="rId3"/>
          <a:stretch>
            <a:fillRect/>
          </a:stretch>
        </p:blipFill>
        <p:spPr>
          <a:xfrm>
            <a:off x="5205045" y="2188515"/>
            <a:ext cx="6630519" cy="3562463"/>
          </a:xfrm>
          <a:prstGeom prst="rect">
            <a:avLst/>
          </a:prstGeom>
        </p:spPr>
      </p:pic>
      <p:sp>
        <p:nvSpPr>
          <p:cNvPr id="11" name="Google Shape;114;p12">
            <a:extLst>
              <a:ext uri="{FF2B5EF4-FFF2-40B4-BE49-F238E27FC236}">
                <a16:creationId xmlns:a16="http://schemas.microsoft.com/office/drawing/2014/main" id="{B106D284-6924-56FE-10ED-C5465A36E2AD}"/>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12" name="Google Shape;116;p12">
            <a:extLst>
              <a:ext uri="{FF2B5EF4-FFF2-40B4-BE49-F238E27FC236}">
                <a16:creationId xmlns:a16="http://schemas.microsoft.com/office/drawing/2014/main" id="{CE442784-3614-396F-CB5B-59F951D7141E}"/>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
        <p:nvSpPr>
          <p:cNvPr id="13" name="Text Placeholder 2">
            <a:extLst>
              <a:ext uri="{FF2B5EF4-FFF2-40B4-BE49-F238E27FC236}">
                <a16:creationId xmlns:a16="http://schemas.microsoft.com/office/drawing/2014/main" id="{AB9F7379-F626-348F-7DAF-43AA6F93989D}"/>
              </a:ext>
            </a:extLst>
          </p:cNvPr>
          <p:cNvSpPr>
            <a:spLocks noGrp="1"/>
          </p:cNvSpPr>
          <p:nvPr>
            <p:ph type="body" idx="1"/>
          </p:nvPr>
        </p:nvSpPr>
        <p:spPr>
          <a:xfrm>
            <a:off x="1071880" y="1485900"/>
            <a:ext cx="4500880" cy="4868008"/>
          </a:xfrm>
        </p:spPr>
        <p:txBody>
          <a:bodyPr>
            <a:normAutofit fontScale="92500" lnSpcReduction="10000"/>
          </a:bodyPr>
          <a:lstStyle/>
          <a:p>
            <a:pPr>
              <a:lnSpc>
                <a:spcPct val="100000"/>
              </a:lnSpc>
            </a:pPr>
            <a:r>
              <a:rPr lang="en-GB" sz="2400" noProof="0" dirty="0"/>
              <a:t>If one NSIP</a:t>
            </a:r>
            <a:r>
              <a:rPr lang="en-GB" sz="2400" dirty="0"/>
              <a:t> </a:t>
            </a:r>
            <a:r>
              <a:rPr lang="en-GB" sz="2400" noProof="0" dirty="0"/>
              <a:t>is allowed to do this then other canal restoration projects could well be at risk</a:t>
            </a:r>
          </a:p>
          <a:p>
            <a:pPr lvl="4">
              <a:lnSpc>
                <a:spcPct val="100000"/>
              </a:lnSpc>
            </a:pPr>
            <a:endParaRPr lang="en-GB" sz="1100" noProof="0" dirty="0"/>
          </a:p>
          <a:p>
            <a:pPr>
              <a:lnSpc>
                <a:spcPct val="100000"/>
              </a:lnSpc>
            </a:pPr>
            <a:r>
              <a:rPr lang="en-GB" sz="3200" b="1" noProof="0" dirty="0">
                <a:solidFill>
                  <a:srgbClr val="FF0000"/>
                </a:solidFill>
              </a:rPr>
              <a:t>Canals need to be given higher priority and be viewed as nationally significant infrastructure</a:t>
            </a:r>
          </a:p>
          <a:p>
            <a:pPr lvl="8">
              <a:lnSpc>
                <a:spcPct val="100000"/>
              </a:lnSpc>
            </a:pPr>
            <a:endParaRPr lang="en-GB" sz="2600" noProof="0" dirty="0"/>
          </a:p>
          <a:p>
            <a:pPr>
              <a:lnSpc>
                <a:spcPct val="100000"/>
              </a:lnSpc>
            </a:pPr>
            <a:r>
              <a:rPr lang="en-GB" sz="2600" noProof="0" dirty="0"/>
              <a:t>IWA, CRT and all canal restoration societies take note!</a:t>
            </a:r>
          </a:p>
        </p:txBody>
      </p:sp>
      <p:sp>
        <p:nvSpPr>
          <p:cNvPr id="5" name="Explosion: 8 Points 4">
            <a:extLst>
              <a:ext uri="{FF2B5EF4-FFF2-40B4-BE49-F238E27FC236}">
                <a16:creationId xmlns:a16="http://schemas.microsoft.com/office/drawing/2014/main" id="{8285F4D3-5C5E-9EC0-74C5-856AF54FC216}"/>
              </a:ext>
            </a:extLst>
          </p:cNvPr>
          <p:cNvSpPr/>
          <p:nvPr/>
        </p:nvSpPr>
        <p:spPr>
          <a:xfrm>
            <a:off x="5713881" y="950921"/>
            <a:ext cx="6630519" cy="5006042"/>
          </a:xfrm>
          <a:prstGeom prst="irregularSeal1">
            <a:avLst/>
          </a:prstGeom>
          <a:solidFill>
            <a:srgbClr val="FF0000"/>
          </a:solid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noProof="0" dirty="0"/>
              <a:t>Our canal restoration project could be stopped in its track.</a:t>
            </a:r>
          </a:p>
          <a:p>
            <a:pPr algn="ctr"/>
            <a:endParaRPr lang="en-GB" sz="2400" b="1" dirty="0"/>
          </a:p>
          <a:p>
            <a:pPr algn="ctr"/>
            <a:r>
              <a:rPr lang="en-GB" sz="2400" b="1" noProof="0" dirty="0"/>
              <a:t>So could others!</a:t>
            </a:r>
          </a:p>
        </p:txBody>
      </p:sp>
    </p:spTree>
    <p:extLst>
      <p:ext uri="{BB962C8B-B14F-4D97-AF65-F5344CB8AC3E}">
        <p14:creationId xmlns:p14="http://schemas.microsoft.com/office/powerpoint/2010/main" val="283102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8FD06-A108-E825-2656-28A0D6DD9C9E}"/>
              </a:ext>
            </a:extLst>
          </p:cNvPr>
          <p:cNvSpPr>
            <a:spLocks noGrp="1"/>
          </p:cNvSpPr>
          <p:nvPr>
            <p:ph type="title"/>
          </p:nvPr>
        </p:nvSpPr>
        <p:spPr>
          <a:xfrm>
            <a:off x="3307942" y="252323"/>
            <a:ext cx="6867297" cy="656997"/>
          </a:xfrm>
        </p:spPr>
        <p:txBody>
          <a:bodyPr/>
          <a:lstStyle/>
          <a:p>
            <a:r>
              <a:rPr lang="en-GB" dirty="0"/>
              <a:t>Our goal-oriented actions…</a:t>
            </a:r>
          </a:p>
        </p:txBody>
      </p:sp>
      <p:sp>
        <p:nvSpPr>
          <p:cNvPr id="3" name="Text Placeholder 2">
            <a:extLst>
              <a:ext uri="{FF2B5EF4-FFF2-40B4-BE49-F238E27FC236}">
                <a16:creationId xmlns:a16="http://schemas.microsoft.com/office/drawing/2014/main" id="{E7C70DF0-AD80-39F9-E01F-3EB2BFE1D1FE}"/>
              </a:ext>
            </a:extLst>
          </p:cNvPr>
          <p:cNvSpPr>
            <a:spLocks noGrp="1"/>
          </p:cNvSpPr>
          <p:nvPr>
            <p:ph type="body" idx="1"/>
          </p:nvPr>
        </p:nvSpPr>
        <p:spPr>
          <a:xfrm>
            <a:off x="1144674" y="1485900"/>
            <a:ext cx="5244403" cy="4891454"/>
          </a:xfrm>
        </p:spPr>
        <p:txBody>
          <a:bodyPr>
            <a:normAutofit fontScale="92500" lnSpcReduction="10000"/>
          </a:bodyPr>
          <a:lstStyle/>
          <a:p>
            <a:pPr>
              <a:lnSpc>
                <a:spcPct val="100000"/>
              </a:lnSpc>
              <a:spcBef>
                <a:spcPts val="2000"/>
              </a:spcBef>
            </a:pPr>
            <a:r>
              <a:rPr lang="en-GB" sz="2400" dirty="0"/>
              <a:t>Active lobbying both before and during the DCO process</a:t>
            </a:r>
          </a:p>
          <a:p>
            <a:pPr>
              <a:lnSpc>
                <a:spcPct val="100000"/>
              </a:lnSpc>
              <a:spcBef>
                <a:spcPts val="2000"/>
              </a:spcBef>
            </a:pPr>
            <a:r>
              <a:rPr lang="en-GB" sz="2400" dirty="0"/>
              <a:t>Active social media campaign</a:t>
            </a:r>
          </a:p>
          <a:p>
            <a:pPr>
              <a:lnSpc>
                <a:spcPct val="100000"/>
              </a:lnSpc>
              <a:spcBef>
                <a:spcPts val="2000"/>
              </a:spcBef>
            </a:pPr>
            <a:r>
              <a:rPr lang="en-GB" sz="2400" dirty="0"/>
              <a:t>£100k WHR Fighting Fund launched to engage professional advisers</a:t>
            </a:r>
          </a:p>
          <a:p>
            <a:pPr>
              <a:lnSpc>
                <a:spcPct val="100000"/>
              </a:lnSpc>
              <a:spcBef>
                <a:spcPts val="2000"/>
              </a:spcBef>
            </a:pPr>
            <a:r>
              <a:rPr lang="en-GB" sz="2400" dirty="0"/>
              <a:t>Regular comms with stakeholders</a:t>
            </a:r>
          </a:p>
          <a:p>
            <a:pPr marL="501750" lvl="2" indent="-285750">
              <a:lnSpc>
                <a:spcPct val="100000"/>
              </a:lnSpc>
              <a:buFont typeface="Arial" panose="020B0604020202020204" pitchFamily="34" charset="0"/>
              <a:buChar char="•"/>
            </a:pPr>
            <a:r>
              <a:rPr lang="en-GB" sz="2000" dirty="0"/>
              <a:t>MPs</a:t>
            </a:r>
          </a:p>
          <a:p>
            <a:pPr marL="501750" lvl="2" indent="-285750">
              <a:lnSpc>
                <a:spcPct val="100000"/>
              </a:lnSpc>
              <a:buFont typeface="Arial" panose="020B0604020202020204" pitchFamily="34" charset="0"/>
              <a:buChar char="•"/>
            </a:pPr>
            <a:r>
              <a:rPr lang="en-GB" sz="2000" dirty="0"/>
              <a:t>Thames Water</a:t>
            </a:r>
          </a:p>
          <a:p>
            <a:pPr marL="501750" lvl="2" indent="-285750">
              <a:lnSpc>
                <a:spcPct val="100000"/>
              </a:lnSpc>
              <a:buFont typeface="Arial" panose="020B0604020202020204" pitchFamily="34" charset="0"/>
              <a:buChar char="•"/>
            </a:pPr>
            <a:r>
              <a:rPr lang="en-GB" sz="2000" dirty="0"/>
              <a:t>Ofwat</a:t>
            </a:r>
          </a:p>
          <a:p>
            <a:pPr marL="501750" lvl="2" indent="-285750">
              <a:lnSpc>
                <a:spcPct val="100000"/>
              </a:lnSpc>
              <a:buFont typeface="Arial" panose="020B0604020202020204" pitchFamily="34" charset="0"/>
              <a:buChar char="•"/>
            </a:pPr>
            <a:r>
              <a:rPr lang="en-GB" sz="2000" dirty="0"/>
              <a:t>County/District/Parish Councils</a:t>
            </a:r>
          </a:p>
        </p:txBody>
      </p:sp>
      <p:sp>
        <p:nvSpPr>
          <p:cNvPr id="4" name="Google Shape;114;p12">
            <a:extLst>
              <a:ext uri="{FF2B5EF4-FFF2-40B4-BE49-F238E27FC236}">
                <a16:creationId xmlns:a16="http://schemas.microsoft.com/office/drawing/2014/main" id="{7ACF3556-95B7-1A25-C0D1-1D31B8F162B6}"/>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5" name="Google Shape;116;p12">
            <a:extLst>
              <a:ext uri="{FF2B5EF4-FFF2-40B4-BE49-F238E27FC236}">
                <a16:creationId xmlns:a16="http://schemas.microsoft.com/office/drawing/2014/main" id="{F03E105A-1871-3BA2-D0E0-410451FC44E4}"/>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pic>
        <p:nvPicPr>
          <p:cNvPr id="7" name="Picture 6">
            <a:extLst>
              <a:ext uri="{FF2B5EF4-FFF2-40B4-BE49-F238E27FC236}">
                <a16:creationId xmlns:a16="http://schemas.microsoft.com/office/drawing/2014/main" id="{3D639C5F-1552-0616-E5F9-FAA13B41FFAF}"/>
              </a:ext>
            </a:extLst>
          </p:cNvPr>
          <p:cNvPicPr>
            <a:picLocks noChangeAspect="1"/>
          </p:cNvPicPr>
          <p:nvPr/>
        </p:nvPicPr>
        <p:blipFill>
          <a:blip r:embed="rId3"/>
          <a:srcRect l="17986" t="2973" b="5875"/>
          <a:stretch>
            <a:fillRect/>
          </a:stretch>
        </p:blipFill>
        <p:spPr>
          <a:xfrm>
            <a:off x="6615017" y="1856617"/>
            <a:ext cx="5244403" cy="3949629"/>
          </a:xfrm>
          <a:prstGeom prst="rect">
            <a:avLst/>
          </a:prstGeom>
        </p:spPr>
      </p:pic>
    </p:spTree>
    <p:extLst>
      <p:ext uri="{BB962C8B-B14F-4D97-AF65-F5344CB8AC3E}">
        <p14:creationId xmlns:p14="http://schemas.microsoft.com/office/powerpoint/2010/main" val="50354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A46B9-ED5D-822E-BFC0-EDC4509A764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D2C6AB3-3F5D-0F30-E0AB-7FE7162C8B3F}"/>
              </a:ext>
            </a:extLst>
          </p:cNvPr>
          <p:cNvSpPr>
            <a:spLocks noGrp="1"/>
          </p:cNvSpPr>
          <p:nvPr>
            <p:ph type="body" idx="1"/>
          </p:nvPr>
        </p:nvSpPr>
        <p:spPr>
          <a:xfrm>
            <a:off x="1224280" y="1485901"/>
            <a:ext cx="10561320" cy="2555302"/>
          </a:xfrm>
        </p:spPr>
        <p:txBody>
          <a:bodyPr>
            <a:normAutofit fontScale="92500" lnSpcReduction="20000"/>
          </a:bodyPr>
          <a:lstStyle/>
          <a:p>
            <a:pPr>
              <a:lnSpc>
                <a:spcPct val="100000"/>
              </a:lnSpc>
            </a:pPr>
            <a:r>
              <a:rPr lang="en-GB" sz="2800" noProof="0" dirty="0"/>
              <a:t>Thames Water have huge teams of advisors</a:t>
            </a:r>
          </a:p>
          <a:p>
            <a:pPr lvl="6">
              <a:lnSpc>
                <a:spcPct val="100000"/>
              </a:lnSpc>
            </a:pPr>
            <a:endParaRPr lang="en-GB" sz="2800" noProof="0" dirty="0"/>
          </a:p>
          <a:p>
            <a:pPr>
              <a:lnSpc>
                <a:spcPct val="100000"/>
              </a:lnSpc>
            </a:pPr>
            <a:r>
              <a:rPr lang="en-GB" sz="2800" noProof="0" dirty="0"/>
              <a:t>We need to build a larger team of people with DCO expertise –</a:t>
            </a:r>
            <a:r>
              <a:rPr lang="en-GB" sz="2800" dirty="0"/>
              <a:t> w</a:t>
            </a:r>
            <a:r>
              <a:rPr lang="en-GB" sz="2800" noProof="0" dirty="0" err="1"/>
              <a:t>hether</a:t>
            </a:r>
            <a:r>
              <a:rPr lang="en-GB" sz="2800" noProof="0" dirty="0"/>
              <a:t> paid-for or as volunteers</a:t>
            </a:r>
          </a:p>
          <a:p>
            <a:pPr lvl="5">
              <a:lnSpc>
                <a:spcPct val="100000"/>
              </a:lnSpc>
            </a:pPr>
            <a:endParaRPr lang="en-GB" sz="2800" noProof="0" dirty="0"/>
          </a:p>
          <a:p>
            <a:pPr>
              <a:lnSpc>
                <a:spcPct val="100000"/>
              </a:lnSpc>
            </a:pPr>
            <a:r>
              <a:rPr lang="en-GB" sz="2800" noProof="0" dirty="0"/>
              <a:t>Do you know anybody who can help?</a:t>
            </a:r>
          </a:p>
        </p:txBody>
      </p:sp>
      <p:sp>
        <p:nvSpPr>
          <p:cNvPr id="2" name="Title 1">
            <a:extLst>
              <a:ext uri="{FF2B5EF4-FFF2-40B4-BE49-F238E27FC236}">
                <a16:creationId xmlns:a16="http://schemas.microsoft.com/office/drawing/2014/main" id="{8B8BE010-169A-F480-A3BE-6BE326838E02}"/>
              </a:ext>
            </a:extLst>
          </p:cNvPr>
          <p:cNvSpPr>
            <a:spLocks noGrp="1"/>
          </p:cNvSpPr>
          <p:nvPr>
            <p:ph type="title"/>
          </p:nvPr>
        </p:nvSpPr>
        <p:spPr>
          <a:xfrm>
            <a:off x="1722120" y="446709"/>
            <a:ext cx="8636000" cy="616789"/>
          </a:xfrm>
        </p:spPr>
        <p:txBody>
          <a:bodyPr/>
          <a:lstStyle/>
          <a:p>
            <a:r>
              <a:rPr lang="en-GB" noProof="0" dirty="0"/>
              <a:t>Request for reservoir-specific help…</a:t>
            </a:r>
          </a:p>
        </p:txBody>
      </p:sp>
      <p:sp>
        <p:nvSpPr>
          <p:cNvPr id="10" name="Oval 9">
            <a:extLst>
              <a:ext uri="{FF2B5EF4-FFF2-40B4-BE49-F238E27FC236}">
                <a16:creationId xmlns:a16="http://schemas.microsoft.com/office/drawing/2014/main" id="{FA883744-5042-A08A-81C6-18C734FA84A5}"/>
              </a:ext>
            </a:extLst>
          </p:cNvPr>
          <p:cNvSpPr/>
          <p:nvPr/>
        </p:nvSpPr>
        <p:spPr>
          <a:xfrm>
            <a:off x="1092200" y="4271963"/>
            <a:ext cx="1397000" cy="1397000"/>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Oval 11">
            <a:extLst>
              <a:ext uri="{FF2B5EF4-FFF2-40B4-BE49-F238E27FC236}">
                <a16:creationId xmlns:a16="http://schemas.microsoft.com/office/drawing/2014/main" id="{6560F8E5-33D2-90C7-DBA1-6A513AE4FB1A}"/>
              </a:ext>
            </a:extLst>
          </p:cNvPr>
          <p:cNvSpPr/>
          <p:nvPr/>
        </p:nvSpPr>
        <p:spPr>
          <a:xfrm>
            <a:off x="3244850" y="4281489"/>
            <a:ext cx="1397000" cy="1397000"/>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Oval 13">
            <a:extLst>
              <a:ext uri="{FF2B5EF4-FFF2-40B4-BE49-F238E27FC236}">
                <a16:creationId xmlns:a16="http://schemas.microsoft.com/office/drawing/2014/main" id="{51B68EF9-8FD2-DC8E-884B-96802B488B79}"/>
              </a:ext>
            </a:extLst>
          </p:cNvPr>
          <p:cNvSpPr/>
          <p:nvPr/>
        </p:nvSpPr>
        <p:spPr>
          <a:xfrm>
            <a:off x="5397500" y="4289426"/>
            <a:ext cx="1397000" cy="1397000"/>
          </a:xfrm>
          <a:prstGeom prst="ellipse">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Oval 15">
            <a:extLst>
              <a:ext uri="{FF2B5EF4-FFF2-40B4-BE49-F238E27FC236}">
                <a16:creationId xmlns:a16="http://schemas.microsoft.com/office/drawing/2014/main" id="{ABCE268E-4462-E57A-EE6E-BA46412C844A}"/>
              </a:ext>
            </a:extLst>
          </p:cNvPr>
          <p:cNvSpPr/>
          <p:nvPr/>
        </p:nvSpPr>
        <p:spPr>
          <a:xfrm>
            <a:off x="7569200" y="4268789"/>
            <a:ext cx="1397000" cy="1397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Oval 17">
            <a:extLst>
              <a:ext uri="{FF2B5EF4-FFF2-40B4-BE49-F238E27FC236}">
                <a16:creationId xmlns:a16="http://schemas.microsoft.com/office/drawing/2014/main" id="{89810AB9-ABD9-250F-1988-2E9C3DD61BD4}"/>
              </a:ext>
            </a:extLst>
          </p:cNvPr>
          <p:cNvSpPr/>
          <p:nvPr/>
        </p:nvSpPr>
        <p:spPr>
          <a:xfrm>
            <a:off x="9740900" y="4271963"/>
            <a:ext cx="1397000" cy="1397000"/>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0" name="TextBox 19">
            <a:extLst>
              <a:ext uri="{FF2B5EF4-FFF2-40B4-BE49-F238E27FC236}">
                <a16:creationId xmlns:a16="http://schemas.microsoft.com/office/drawing/2014/main" id="{9D602FC8-C5DD-67A2-61B3-61924307048A}"/>
              </a:ext>
            </a:extLst>
          </p:cNvPr>
          <p:cNvSpPr txBox="1"/>
          <p:nvPr/>
        </p:nvSpPr>
        <p:spPr>
          <a:xfrm>
            <a:off x="610870" y="5647162"/>
            <a:ext cx="1878330" cy="461665"/>
          </a:xfrm>
          <a:prstGeom prst="rect">
            <a:avLst/>
          </a:prstGeom>
          <a:noFill/>
        </p:spPr>
        <p:txBody>
          <a:bodyPr wrap="square">
            <a:spAutoFit/>
          </a:bodyPr>
          <a:lstStyle/>
          <a:p>
            <a:pPr lvl="1" algn="ctr"/>
            <a:r>
              <a:rPr lang="en-GB" sz="2400" noProof="0" dirty="0"/>
              <a:t>Ecologists</a:t>
            </a:r>
          </a:p>
        </p:txBody>
      </p:sp>
      <p:sp>
        <p:nvSpPr>
          <p:cNvPr id="22" name="TextBox 21">
            <a:extLst>
              <a:ext uri="{FF2B5EF4-FFF2-40B4-BE49-F238E27FC236}">
                <a16:creationId xmlns:a16="http://schemas.microsoft.com/office/drawing/2014/main" id="{41E95D09-6FDF-67B7-EA1C-03BDFF75CB3E}"/>
              </a:ext>
            </a:extLst>
          </p:cNvPr>
          <p:cNvSpPr txBox="1"/>
          <p:nvPr/>
        </p:nvSpPr>
        <p:spPr>
          <a:xfrm>
            <a:off x="3187701" y="5647164"/>
            <a:ext cx="1536700" cy="461665"/>
          </a:xfrm>
          <a:prstGeom prst="rect">
            <a:avLst/>
          </a:prstGeom>
          <a:noFill/>
        </p:spPr>
        <p:txBody>
          <a:bodyPr wrap="square">
            <a:spAutoFit/>
          </a:bodyPr>
          <a:lstStyle/>
          <a:p>
            <a:pPr algn="ctr"/>
            <a:r>
              <a:rPr lang="en-GB" sz="2400" noProof="0" dirty="0"/>
              <a:t>Planners</a:t>
            </a:r>
            <a:endParaRPr lang="en-GB" noProof="0" dirty="0"/>
          </a:p>
        </p:txBody>
      </p:sp>
      <p:sp>
        <p:nvSpPr>
          <p:cNvPr id="24" name="TextBox 23">
            <a:extLst>
              <a:ext uri="{FF2B5EF4-FFF2-40B4-BE49-F238E27FC236}">
                <a16:creationId xmlns:a16="http://schemas.microsoft.com/office/drawing/2014/main" id="{7A0A21B5-8396-D3D0-5052-86506F2CAEA5}"/>
              </a:ext>
            </a:extLst>
          </p:cNvPr>
          <p:cNvSpPr txBox="1"/>
          <p:nvPr/>
        </p:nvSpPr>
        <p:spPr>
          <a:xfrm>
            <a:off x="5251450" y="5647164"/>
            <a:ext cx="1720850" cy="461665"/>
          </a:xfrm>
          <a:prstGeom prst="rect">
            <a:avLst/>
          </a:prstGeom>
          <a:noFill/>
        </p:spPr>
        <p:txBody>
          <a:bodyPr wrap="square">
            <a:spAutoFit/>
          </a:bodyPr>
          <a:lstStyle/>
          <a:p>
            <a:pPr algn="ctr"/>
            <a:r>
              <a:rPr lang="en-GB" sz="2400" noProof="0" dirty="0"/>
              <a:t>Engineers</a:t>
            </a:r>
            <a:endParaRPr lang="en-GB" noProof="0" dirty="0"/>
          </a:p>
        </p:txBody>
      </p:sp>
      <p:sp>
        <p:nvSpPr>
          <p:cNvPr id="26" name="TextBox 25">
            <a:extLst>
              <a:ext uri="{FF2B5EF4-FFF2-40B4-BE49-F238E27FC236}">
                <a16:creationId xmlns:a16="http://schemas.microsoft.com/office/drawing/2014/main" id="{EAA9590D-46A1-77D3-BCC5-B4A13E92C911}"/>
              </a:ext>
            </a:extLst>
          </p:cNvPr>
          <p:cNvSpPr txBox="1"/>
          <p:nvPr/>
        </p:nvSpPr>
        <p:spPr>
          <a:xfrm>
            <a:off x="7264400" y="5651281"/>
            <a:ext cx="1981200" cy="461665"/>
          </a:xfrm>
          <a:prstGeom prst="rect">
            <a:avLst/>
          </a:prstGeom>
          <a:noFill/>
        </p:spPr>
        <p:txBody>
          <a:bodyPr wrap="square">
            <a:spAutoFit/>
          </a:bodyPr>
          <a:lstStyle/>
          <a:p>
            <a:pPr algn="ctr"/>
            <a:r>
              <a:rPr lang="en-GB" sz="2400" noProof="0" dirty="0"/>
              <a:t>Waterways</a:t>
            </a:r>
            <a:endParaRPr lang="en-GB" noProof="0" dirty="0"/>
          </a:p>
        </p:txBody>
      </p:sp>
      <p:sp>
        <p:nvSpPr>
          <p:cNvPr id="28" name="TextBox 27">
            <a:extLst>
              <a:ext uri="{FF2B5EF4-FFF2-40B4-BE49-F238E27FC236}">
                <a16:creationId xmlns:a16="http://schemas.microsoft.com/office/drawing/2014/main" id="{5EE85FF7-B1CC-E187-DA23-1F9573C7D9DE}"/>
              </a:ext>
            </a:extLst>
          </p:cNvPr>
          <p:cNvSpPr txBox="1"/>
          <p:nvPr/>
        </p:nvSpPr>
        <p:spPr>
          <a:xfrm>
            <a:off x="9144000" y="5647163"/>
            <a:ext cx="2590800" cy="461665"/>
          </a:xfrm>
          <a:prstGeom prst="rect">
            <a:avLst/>
          </a:prstGeom>
          <a:noFill/>
        </p:spPr>
        <p:txBody>
          <a:bodyPr wrap="square">
            <a:spAutoFit/>
          </a:bodyPr>
          <a:lstStyle/>
          <a:p>
            <a:pPr algn="ctr"/>
            <a:r>
              <a:rPr lang="en-GB" sz="2400" noProof="0" dirty="0"/>
              <a:t>Lawyers</a:t>
            </a:r>
            <a:endParaRPr lang="en-GB" noProof="0" dirty="0"/>
          </a:p>
        </p:txBody>
      </p:sp>
      <p:pic>
        <p:nvPicPr>
          <p:cNvPr id="30" name="Graphic 29" descr="Deciduous tree outline">
            <a:extLst>
              <a:ext uri="{FF2B5EF4-FFF2-40B4-BE49-F238E27FC236}">
                <a16:creationId xmlns:a16="http://schemas.microsoft.com/office/drawing/2014/main" id="{5977E204-BBC3-1408-978B-2A29B17B91B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33500" y="4530726"/>
            <a:ext cx="914400" cy="914400"/>
          </a:xfrm>
          <a:prstGeom prst="rect">
            <a:avLst/>
          </a:prstGeom>
        </p:spPr>
      </p:pic>
      <p:pic>
        <p:nvPicPr>
          <p:cNvPr id="32" name="Graphic 31" descr="Clipboard outline">
            <a:extLst>
              <a:ext uri="{FF2B5EF4-FFF2-40B4-BE49-F238E27FC236}">
                <a16:creationId xmlns:a16="http://schemas.microsoft.com/office/drawing/2014/main" id="{D096FF80-70FE-EF1D-6AD0-7D7EFE96DF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76625" y="4507127"/>
            <a:ext cx="914400" cy="914400"/>
          </a:xfrm>
          <a:prstGeom prst="rect">
            <a:avLst/>
          </a:prstGeom>
        </p:spPr>
      </p:pic>
      <p:pic>
        <p:nvPicPr>
          <p:cNvPr id="34" name="Graphic 33" descr="Single gear outline">
            <a:extLst>
              <a:ext uri="{FF2B5EF4-FFF2-40B4-BE49-F238E27FC236}">
                <a16:creationId xmlns:a16="http://schemas.microsoft.com/office/drawing/2014/main" id="{3D49F9D9-7709-2495-72A1-2DFA0450EF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38800" y="4507127"/>
            <a:ext cx="914400" cy="914400"/>
          </a:xfrm>
          <a:prstGeom prst="rect">
            <a:avLst/>
          </a:prstGeom>
        </p:spPr>
      </p:pic>
      <p:pic>
        <p:nvPicPr>
          <p:cNvPr id="36" name="Graphic 35" descr="Anchor outline">
            <a:extLst>
              <a:ext uri="{FF2B5EF4-FFF2-40B4-BE49-F238E27FC236}">
                <a16:creationId xmlns:a16="http://schemas.microsoft.com/office/drawing/2014/main" id="{A67B8337-06C7-8C38-5DE7-C027EFD08BE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97800" y="4488657"/>
            <a:ext cx="914400" cy="914400"/>
          </a:xfrm>
          <a:prstGeom prst="rect">
            <a:avLst/>
          </a:prstGeom>
        </p:spPr>
      </p:pic>
      <p:pic>
        <p:nvPicPr>
          <p:cNvPr id="38" name="Graphic 37" descr="Scales of justice outline">
            <a:extLst>
              <a:ext uri="{FF2B5EF4-FFF2-40B4-BE49-F238E27FC236}">
                <a16:creationId xmlns:a16="http://schemas.microsoft.com/office/drawing/2014/main" id="{E7FC7380-243F-4056-0E26-60B644606C7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982200" y="4471988"/>
            <a:ext cx="914400" cy="914400"/>
          </a:xfrm>
          <a:prstGeom prst="rect">
            <a:avLst/>
          </a:prstGeom>
        </p:spPr>
      </p:pic>
      <p:sp>
        <p:nvSpPr>
          <p:cNvPr id="4" name="Slide Number Placeholder 3">
            <a:extLst>
              <a:ext uri="{FF2B5EF4-FFF2-40B4-BE49-F238E27FC236}">
                <a16:creationId xmlns:a16="http://schemas.microsoft.com/office/drawing/2014/main" id="{5BA501AD-238F-3C5E-DC2C-085801016EF4}"/>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smtClean="0"/>
              <a:pPr/>
              <a:t>43</a:t>
            </a:fld>
            <a:endParaRPr lang="en-GB" dirty="0"/>
          </a:p>
        </p:txBody>
      </p:sp>
      <p:sp>
        <p:nvSpPr>
          <p:cNvPr id="5" name="Slide Number Placeholder 3">
            <a:extLst>
              <a:ext uri="{FF2B5EF4-FFF2-40B4-BE49-F238E27FC236}">
                <a16:creationId xmlns:a16="http://schemas.microsoft.com/office/drawing/2014/main" id="{58CA8729-0B1E-B0C6-94E9-279DD1D71290}"/>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43</a:t>
            </a:fld>
            <a:endParaRPr lang="en-GB" noProof="0" dirty="0"/>
          </a:p>
        </p:txBody>
      </p:sp>
      <p:sp>
        <p:nvSpPr>
          <p:cNvPr id="6" name="Slide Number Placeholder 3">
            <a:extLst>
              <a:ext uri="{FF2B5EF4-FFF2-40B4-BE49-F238E27FC236}">
                <a16:creationId xmlns:a16="http://schemas.microsoft.com/office/drawing/2014/main" id="{A3C5D52E-7B74-6844-7C4E-6A531FB9A3A7}"/>
              </a:ext>
            </a:extLst>
          </p:cNvPr>
          <p:cNvSpPr txBox="1">
            <a:spLocks/>
          </p:cNvSpPr>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43</a:t>
            </a:fld>
            <a:endParaRPr lang="en-GB" noProof="0" dirty="0"/>
          </a:p>
        </p:txBody>
      </p:sp>
      <p:sp>
        <p:nvSpPr>
          <p:cNvPr id="8" name="Google Shape;114;p12">
            <a:extLst>
              <a:ext uri="{FF2B5EF4-FFF2-40B4-BE49-F238E27FC236}">
                <a16:creationId xmlns:a16="http://schemas.microsoft.com/office/drawing/2014/main" id="{D033848B-DB8A-B081-D3B1-FBB8EC932B48}"/>
              </a:ext>
            </a:extLst>
          </p:cNvPr>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13" name="Google Shape;116;p12">
            <a:extLst>
              <a:ext uri="{FF2B5EF4-FFF2-40B4-BE49-F238E27FC236}">
                <a16:creationId xmlns:a16="http://schemas.microsoft.com/office/drawing/2014/main" id="{981E3C8B-6EAA-51B2-8D28-CB73B9EA6D8E}"/>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Tree>
    <p:extLst>
      <p:ext uri="{BB962C8B-B14F-4D97-AF65-F5344CB8AC3E}">
        <p14:creationId xmlns:p14="http://schemas.microsoft.com/office/powerpoint/2010/main" val="428702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D2D5A542-A608-A5A6-3F29-4268ABF2D03B}"/>
              </a:ext>
            </a:extLst>
          </p:cNvPr>
          <p:cNvSpPr/>
          <p:nvPr/>
        </p:nvSpPr>
        <p:spPr>
          <a:xfrm>
            <a:off x="5287728" y="1652485"/>
            <a:ext cx="1626696" cy="886968"/>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1" name="Rectangle: Rounded Corners 30">
            <a:extLst>
              <a:ext uri="{FF2B5EF4-FFF2-40B4-BE49-F238E27FC236}">
                <a16:creationId xmlns:a16="http://schemas.microsoft.com/office/drawing/2014/main" id="{F6170589-3CA5-E5D1-0563-5720CA5BA740}"/>
              </a:ext>
            </a:extLst>
          </p:cNvPr>
          <p:cNvSpPr/>
          <p:nvPr/>
        </p:nvSpPr>
        <p:spPr>
          <a:xfrm>
            <a:off x="7393426" y="1652485"/>
            <a:ext cx="1626696" cy="886968"/>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8" name="Rectangle: Rounded Corners 27">
            <a:extLst>
              <a:ext uri="{FF2B5EF4-FFF2-40B4-BE49-F238E27FC236}">
                <a16:creationId xmlns:a16="http://schemas.microsoft.com/office/drawing/2014/main" id="{EA224498-5640-218D-008C-1022C3212452}"/>
              </a:ext>
            </a:extLst>
          </p:cNvPr>
          <p:cNvSpPr/>
          <p:nvPr/>
        </p:nvSpPr>
        <p:spPr>
          <a:xfrm>
            <a:off x="1084121" y="1641544"/>
            <a:ext cx="1626696" cy="886968"/>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5" name="Rectangle: Rounded Corners 24">
            <a:extLst>
              <a:ext uri="{FF2B5EF4-FFF2-40B4-BE49-F238E27FC236}">
                <a16:creationId xmlns:a16="http://schemas.microsoft.com/office/drawing/2014/main" id="{9006ECBF-F225-FEDA-6F2A-1DA7283D601E}"/>
              </a:ext>
            </a:extLst>
          </p:cNvPr>
          <p:cNvSpPr/>
          <p:nvPr/>
        </p:nvSpPr>
        <p:spPr>
          <a:xfrm>
            <a:off x="852805" y="4229007"/>
            <a:ext cx="8428041" cy="1612016"/>
          </a:xfrm>
          <a:prstGeom prst="roundRect">
            <a:avLst/>
          </a:prstGeom>
          <a:solidFill>
            <a:schemeClr val="tx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itle 1">
            <a:extLst>
              <a:ext uri="{FF2B5EF4-FFF2-40B4-BE49-F238E27FC236}">
                <a16:creationId xmlns:a16="http://schemas.microsoft.com/office/drawing/2014/main" id="{CA3DA0B0-B7FD-FB08-5A63-9A231807D756}"/>
              </a:ext>
            </a:extLst>
          </p:cNvPr>
          <p:cNvSpPr>
            <a:spLocks noGrp="1"/>
          </p:cNvSpPr>
          <p:nvPr>
            <p:ph type="title"/>
          </p:nvPr>
        </p:nvSpPr>
        <p:spPr>
          <a:xfrm>
            <a:off x="3085842" y="268760"/>
            <a:ext cx="6324742" cy="716498"/>
          </a:xfrm>
        </p:spPr>
        <p:txBody>
          <a:bodyPr/>
          <a:lstStyle/>
          <a:p>
            <a:r>
              <a:rPr lang="en-GB" noProof="0" dirty="0"/>
              <a:t>Other ways you can help…</a:t>
            </a:r>
          </a:p>
        </p:txBody>
      </p:sp>
      <p:pic>
        <p:nvPicPr>
          <p:cNvPr id="6" name="Image 1">
            <a:extLst>
              <a:ext uri="{FF2B5EF4-FFF2-40B4-BE49-F238E27FC236}">
                <a16:creationId xmlns:a16="http://schemas.microsoft.com/office/drawing/2014/main" id="{1FD2D7E6-1945-005F-F3A6-7370C55097A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73568" y="1536073"/>
            <a:ext cx="1087550" cy="1087550"/>
          </a:xfrm>
          <a:prstGeom prst="rect">
            <a:avLst/>
          </a:prstGeom>
        </p:spPr>
      </p:pic>
      <p:sp>
        <p:nvSpPr>
          <p:cNvPr id="7" name="Text 10">
            <a:extLst>
              <a:ext uri="{FF2B5EF4-FFF2-40B4-BE49-F238E27FC236}">
                <a16:creationId xmlns:a16="http://schemas.microsoft.com/office/drawing/2014/main" id="{B2E205C3-511A-20D3-309E-EAED0D2F6D42}"/>
              </a:ext>
            </a:extLst>
          </p:cNvPr>
          <p:cNvSpPr/>
          <p:nvPr/>
        </p:nvSpPr>
        <p:spPr>
          <a:xfrm>
            <a:off x="799253" y="2828387"/>
            <a:ext cx="2194560" cy="320040"/>
          </a:xfrm>
          <a:prstGeom prst="rect">
            <a:avLst/>
          </a:prstGeom>
          <a:noFill/>
          <a:ln/>
        </p:spPr>
        <p:txBody>
          <a:bodyPr wrap="square" lIns="0" tIns="0" rIns="0" bIns="0" rtlCol="0" anchor="ctr">
            <a:no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2400" b="1" noProof="0" dirty="0">
                <a:solidFill>
                  <a:srgbClr val="1F2937"/>
                </a:solidFill>
                <a:latin typeface="Aptos Display" pitchFamily="34" charset="0"/>
                <a:ea typeface="Aptos Display" pitchFamily="34" charset="-122"/>
                <a:cs typeface="Aptos Display" pitchFamily="34" charset="-120"/>
              </a:rPr>
              <a:t>Write to </a:t>
            </a:r>
            <a:br>
              <a:rPr lang="en-GB" sz="2400" b="1" noProof="0" dirty="0">
                <a:solidFill>
                  <a:srgbClr val="1F2937"/>
                </a:solidFill>
                <a:latin typeface="Aptos Display" pitchFamily="34" charset="0"/>
                <a:ea typeface="Aptos Display" pitchFamily="34" charset="-122"/>
                <a:cs typeface="Aptos Display" pitchFamily="34" charset="-120"/>
              </a:rPr>
            </a:br>
            <a:r>
              <a:rPr lang="en-GB" sz="2400" b="1" noProof="0" dirty="0">
                <a:solidFill>
                  <a:srgbClr val="1F2937"/>
                </a:solidFill>
                <a:latin typeface="Aptos Display" pitchFamily="34" charset="0"/>
                <a:ea typeface="Aptos Display" pitchFamily="34" charset="-122"/>
                <a:cs typeface="Aptos Display" pitchFamily="34" charset="-120"/>
              </a:rPr>
              <a:t>your MP</a:t>
            </a:r>
            <a:endParaRPr lang="en-GB" sz="2400" noProof="0" dirty="0"/>
          </a:p>
        </p:txBody>
      </p:sp>
      <p:sp>
        <p:nvSpPr>
          <p:cNvPr id="8" name="Text 11">
            <a:extLst>
              <a:ext uri="{FF2B5EF4-FFF2-40B4-BE49-F238E27FC236}">
                <a16:creationId xmlns:a16="http://schemas.microsoft.com/office/drawing/2014/main" id="{E46A1A22-A7FD-4ECC-2B5D-CB2A9E112040}"/>
              </a:ext>
            </a:extLst>
          </p:cNvPr>
          <p:cNvSpPr/>
          <p:nvPr/>
        </p:nvSpPr>
        <p:spPr>
          <a:xfrm>
            <a:off x="720006" y="3331072"/>
            <a:ext cx="2473570" cy="50292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1180" noProof="0" dirty="0">
                <a:solidFill>
                  <a:srgbClr val="6B7280"/>
                </a:solidFill>
              </a:rPr>
              <a:t>Ask for canal-related support </a:t>
            </a:r>
            <a:br>
              <a:rPr lang="en-GB" sz="1180" noProof="0" dirty="0">
                <a:solidFill>
                  <a:srgbClr val="6B7280"/>
                </a:solidFill>
              </a:rPr>
            </a:br>
            <a:r>
              <a:rPr lang="en-GB" sz="1180" noProof="0" dirty="0">
                <a:solidFill>
                  <a:srgbClr val="6B7280"/>
                </a:solidFill>
              </a:rPr>
              <a:t>for the DCO and for NSIPs</a:t>
            </a:r>
            <a:endParaRPr lang="en-GB" sz="1180" noProof="0" dirty="0"/>
          </a:p>
        </p:txBody>
      </p:sp>
      <p:pic>
        <p:nvPicPr>
          <p:cNvPr id="9" name="Image 2">
            <a:extLst>
              <a:ext uri="{FF2B5EF4-FFF2-40B4-BE49-F238E27FC236}">
                <a16:creationId xmlns:a16="http://schemas.microsoft.com/office/drawing/2014/main" id="{37FB6410-0A92-6DF7-88C6-85861DE8980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20432" y="1551900"/>
            <a:ext cx="991889" cy="991889"/>
          </a:xfrm>
          <a:prstGeom prst="rect">
            <a:avLst/>
          </a:prstGeom>
        </p:spPr>
      </p:pic>
      <p:sp>
        <p:nvSpPr>
          <p:cNvPr id="10" name="Text 14">
            <a:extLst>
              <a:ext uri="{FF2B5EF4-FFF2-40B4-BE49-F238E27FC236}">
                <a16:creationId xmlns:a16="http://schemas.microsoft.com/office/drawing/2014/main" id="{4046079E-832B-86F8-BE04-B759C9AD6525}"/>
              </a:ext>
            </a:extLst>
          </p:cNvPr>
          <p:cNvSpPr/>
          <p:nvPr/>
        </p:nvSpPr>
        <p:spPr>
          <a:xfrm>
            <a:off x="5026069" y="2838273"/>
            <a:ext cx="2194560" cy="320040"/>
          </a:xfrm>
          <a:prstGeom prst="rect">
            <a:avLst/>
          </a:prstGeom>
          <a:noFill/>
          <a:ln/>
        </p:spPr>
        <p:txBody>
          <a:bodyPr wrap="square" lIns="0" tIns="0" rIns="0" bIns="0" rtlCol="0" anchor="ctr">
            <a:no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2400" b="1" noProof="0" dirty="0">
                <a:solidFill>
                  <a:srgbClr val="1F2937"/>
                </a:solidFill>
                <a:latin typeface="Aptos Display" pitchFamily="34" charset="0"/>
                <a:ea typeface="Aptos Display" pitchFamily="34" charset="-122"/>
                <a:cs typeface="Aptos Display" pitchFamily="34" charset="-120"/>
              </a:rPr>
              <a:t>Brief the </a:t>
            </a:r>
            <a:br>
              <a:rPr lang="en-GB" sz="2400" b="1" noProof="0" dirty="0">
                <a:solidFill>
                  <a:srgbClr val="1F2937"/>
                </a:solidFill>
                <a:latin typeface="Aptos Display" pitchFamily="34" charset="0"/>
                <a:ea typeface="Aptos Display" pitchFamily="34" charset="-122"/>
                <a:cs typeface="Aptos Display" pitchFamily="34" charset="-120"/>
              </a:rPr>
            </a:br>
            <a:r>
              <a:rPr lang="en-GB" sz="2400" b="1" noProof="0" dirty="0">
                <a:solidFill>
                  <a:srgbClr val="1F2937"/>
                </a:solidFill>
                <a:latin typeface="Aptos Display" pitchFamily="34" charset="0"/>
                <a:ea typeface="Aptos Display" pitchFamily="34" charset="-122"/>
                <a:cs typeface="Aptos Display" pitchFamily="34" charset="-120"/>
              </a:rPr>
              <a:t>media</a:t>
            </a:r>
            <a:endParaRPr lang="en-GB" sz="2400" noProof="0" dirty="0"/>
          </a:p>
        </p:txBody>
      </p:sp>
      <p:sp>
        <p:nvSpPr>
          <p:cNvPr id="11" name="Text 15">
            <a:extLst>
              <a:ext uri="{FF2B5EF4-FFF2-40B4-BE49-F238E27FC236}">
                <a16:creationId xmlns:a16="http://schemas.microsoft.com/office/drawing/2014/main" id="{B9A391E9-47B8-47F5-0C19-95AA64FE953A}"/>
              </a:ext>
            </a:extLst>
          </p:cNvPr>
          <p:cNvSpPr/>
          <p:nvPr/>
        </p:nvSpPr>
        <p:spPr>
          <a:xfrm>
            <a:off x="5099221" y="3340958"/>
            <a:ext cx="2048256" cy="50292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1180" noProof="0" dirty="0">
                <a:solidFill>
                  <a:srgbClr val="6B7280"/>
                </a:solidFill>
              </a:rPr>
              <a:t>Local, national, </a:t>
            </a:r>
            <a:br>
              <a:rPr lang="en-GB" sz="1180" noProof="0" dirty="0">
                <a:solidFill>
                  <a:srgbClr val="6B7280"/>
                </a:solidFill>
              </a:rPr>
            </a:br>
            <a:r>
              <a:rPr lang="en-GB" sz="1180" noProof="0" dirty="0">
                <a:solidFill>
                  <a:srgbClr val="6B7280"/>
                </a:solidFill>
              </a:rPr>
              <a:t>press, TV or radio</a:t>
            </a:r>
            <a:endParaRPr lang="en-GB" sz="1180" noProof="0" dirty="0"/>
          </a:p>
        </p:txBody>
      </p:sp>
      <p:pic>
        <p:nvPicPr>
          <p:cNvPr id="12" name="Image 3">
            <a:extLst>
              <a:ext uri="{FF2B5EF4-FFF2-40B4-BE49-F238E27FC236}">
                <a16:creationId xmlns:a16="http://schemas.microsoft.com/office/drawing/2014/main" id="{281C4117-DE50-6FB1-3471-1F45C5C2377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03738" y="1604174"/>
            <a:ext cx="908070" cy="908070"/>
          </a:xfrm>
          <a:prstGeom prst="rect">
            <a:avLst/>
          </a:prstGeom>
        </p:spPr>
      </p:pic>
      <p:sp>
        <p:nvSpPr>
          <p:cNvPr id="13" name="Text 18">
            <a:extLst>
              <a:ext uri="{FF2B5EF4-FFF2-40B4-BE49-F238E27FC236}">
                <a16:creationId xmlns:a16="http://schemas.microsoft.com/office/drawing/2014/main" id="{BC2F09BC-9613-02EF-E6BA-E68AC34E9C59}"/>
              </a:ext>
            </a:extLst>
          </p:cNvPr>
          <p:cNvSpPr/>
          <p:nvPr/>
        </p:nvSpPr>
        <p:spPr>
          <a:xfrm>
            <a:off x="6864250" y="2838273"/>
            <a:ext cx="2730305" cy="320040"/>
          </a:xfrm>
          <a:prstGeom prst="rect">
            <a:avLst/>
          </a:prstGeom>
          <a:noFill/>
          <a:ln/>
        </p:spPr>
        <p:txBody>
          <a:bodyPr wrap="square" lIns="0" tIns="0" rIns="0" bIns="0" rtlCol="0" anchor="ctr">
            <a:no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2400" b="1" noProof="0" dirty="0">
                <a:solidFill>
                  <a:srgbClr val="1F2937"/>
                </a:solidFill>
                <a:latin typeface="Aptos Display" pitchFamily="34" charset="0"/>
                <a:ea typeface="Aptos Display" pitchFamily="34" charset="-122"/>
                <a:cs typeface="Aptos Display" pitchFamily="34" charset="-120"/>
              </a:rPr>
              <a:t>Mobilise your </a:t>
            </a:r>
            <a:br>
              <a:rPr lang="en-GB" sz="2400" b="1" noProof="0" dirty="0">
                <a:solidFill>
                  <a:srgbClr val="1F2937"/>
                </a:solidFill>
                <a:latin typeface="Aptos Display" pitchFamily="34" charset="0"/>
                <a:ea typeface="Aptos Display" pitchFamily="34" charset="-122"/>
                <a:cs typeface="Aptos Display" pitchFamily="34" charset="-120"/>
              </a:rPr>
            </a:br>
            <a:r>
              <a:rPr lang="en-GB" sz="2400" b="1" noProof="0" dirty="0">
                <a:solidFill>
                  <a:srgbClr val="1F2937"/>
                </a:solidFill>
                <a:latin typeface="Aptos Display" pitchFamily="34" charset="0"/>
                <a:ea typeface="Aptos Display" pitchFamily="34" charset="-122"/>
                <a:cs typeface="Aptos Display" pitchFamily="34" charset="-120"/>
              </a:rPr>
              <a:t>members</a:t>
            </a:r>
            <a:endParaRPr lang="en-GB" sz="2400" noProof="0" dirty="0"/>
          </a:p>
        </p:txBody>
      </p:sp>
      <p:sp>
        <p:nvSpPr>
          <p:cNvPr id="14" name="Text 19">
            <a:extLst>
              <a:ext uri="{FF2B5EF4-FFF2-40B4-BE49-F238E27FC236}">
                <a16:creationId xmlns:a16="http://schemas.microsoft.com/office/drawing/2014/main" id="{7A94243E-DDCE-E27E-9B1E-A60268B35237}"/>
              </a:ext>
            </a:extLst>
          </p:cNvPr>
          <p:cNvSpPr/>
          <p:nvPr/>
        </p:nvSpPr>
        <p:spPr>
          <a:xfrm>
            <a:off x="7132710" y="3340958"/>
            <a:ext cx="2214020" cy="50292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1180" noProof="0" dirty="0">
                <a:solidFill>
                  <a:srgbClr val="6B7280"/>
                </a:solidFill>
              </a:rPr>
              <a:t>Amplify publicity message; find people with DCO-expertise</a:t>
            </a:r>
            <a:endParaRPr lang="en-GB" sz="1180" noProof="0" dirty="0"/>
          </a:p>
        </p:txBody>
      </p:sp>
      <p:sp>
        <p:nvSpPr>
          <p:cNvPr id="18" name="Text 28">
            <a:extLst>
              <a:ext uri="{FF2B5EF4-FFF2-40B4-BE49-F238E27FC236}">
                <a16:creationId xmlns:a16="http://schemas.microsoft.com/office/drawing/2014/main" id="{6FB54CA5-8CAD-8EC9-9E38-2B4A6D070F8B}"/>
              </a:ext>
            </a:extLst>
          </p:cNvPr>
          <p:cNvSpPr/>
          <p:nvPr/>
        </p:nvSpPr>
        <p:spPr>
          <a:xfrm>
            <a:off x="1303020" y="4501896"/>
            <a:ext cx="4297680" cy="347472"/>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GB" sz="2200" b="1" noProof="0" dirty="0">
                <a:latin typeface="Aptos Display" pitchFamily="34" charset="0"/>
                <a:ea typeface="Aptos Display" pitchFamily="34" charset="-122"/>
                <a:cs typeface="Aptos Display" pitchFamily="34" charset="-120"/>
              </a:rPr>
              <a:t>Need more detailed briefing?</a:t>
            </a:r>
            <a:endParaRPr lang="en-GB" sz="2200" noProof="0" dirty="0"/>
          </a:p>
        </p:txBody>
      </p:sp>
      <p:pic>
        <p:nvPicPr>
          <p:cNvPr id="19" name="Image 5">
            <a:extLst>
              <a:ext uri="{FF2B5EF4-FFF2-40B4-BE49-F238E27FC236}">
                <a16:creationId xmlns:a16="http://schemas.microsoft.com/office/drawing/2014/main" id="{02E79394-0C35-DBE3-80B6-26EC5B93F0E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303020" y="4995672"/>
            <a:ext cx="512064" cy="512064"/>
          </a:xfrm>
          <a:prstGeom prst="rect">
            <a:avLst/>
          </a:prstGeom>
        </p:spPr>
      </p:pic>
      <p:sp>
        <p:nvSpPr>
          <p:cNvPr id="20" name="Text 29">
            <a:extLst>
              <a:ext uri="{FF2B5EF4-FFF2-40B4-BE49-F238E27FC236}">
                <a16:creationId xmlns:a16="http://schemas.microsoft.com/office/drawing/2014/main" id="{A680CCC6-2636-0C99-84CE-5AC9E57E4197}"/>
              </a:ext>
            </a:extLst>
          </p:cNvPr>
          <p:cNvSpPr/>
          <p:nvPr/>
        </p:nvSpPr>
        <p:spPr>
          <a:xfrm>
            <a:off x="1915668" y="5068824"/>
            <a:ext cx="4389120" cy="22860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GB" sz="1500" b="1" noProof="0" dirty="0"/>
              <a:t>martin.holliss@wbct.org.uk</a:t>
            </a:r>
            <a:endParaRPr lang="en-GB" sz="1500" noProof="0" dirty="0"/>
          </a:p>
        </p:txBody>
      </p:sp>
      <p:sp>
        <p:nvSpPr>
          <p:cNvPr id="23" name="Text 31">
            <a:extLst>
              <a:ext uri="{FF2B5EF4-FFF2-40B4-BE49-F238E27FC236}">
                <a16:creationId xmlns:a16="http://schemas.microsoft.com/office/drawing/2014/main" id="{CE1710F5-6CBB-80AA-94FB-B8DEAD2B4B25}"/>
              </a:ext>
            </a:extLst>
          </p:cNvPr>
          <p:cNvSpPr/>
          <p:nvPr/>
        </p:nvSpPr>
        <p:spPr>
          <a:xfrm>
            <a:off x="5456270" y="5234497"/>
            <a:ext cx="3305244" cy="310896"/>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b="1" noProof="0" dirty="0">
                <a:latin typeface="Aptos Display" pitchFamily="34" charset="0"/>
                <a:ea typeface="Aptos Display" pitchFamily="34" charset="-122"/>
                <a:cs typeface="Aptos Display" pitchFamily="34" charset="-120"/>
              </a:rPr>
              <a:t>Visit our WHR </a:t>
            </a:r>
            <a:r>
              <a:rPr lang="en-GB" sz="1600" b="1" noProof="0" dirty="0">
                <a:latin typeface="Aptos Display" pitchFamily="34" charset="0"/>
                <a:ea typeface="Aptos Display" pitchFamily="34" charset="-122"/>
                <a:cs typeface="Aptos Display" pitchFamily="34" charset="-120"/>
              </a:rPr>
              <a:t>webpage:</a:t>
            </a:r>
            <a:br>
              <a:rPr lang="en-GB" sz="1600" b="1" noProof="0" dirty="0">
                <a:latin typeface="Aptos Display" pitchFamily="34" charset="0"/>
                <a:ea typeface="Aptos Display" pitchFamily="34" charset="-122"/>
                <a:cs typeface="Aptos Display" pitchFamily="34" charset="-120"/>
              </a:rPr>
            </a:br>
            <a:br>
              <a:rPr lang="en-GB" sz="700" b="1" noProof="0" dirty="0">
                <a:latin typeface="Aptos Display" pitchFamily="34" charset="0"/>
                <a:ea typeface="Aptos Display" pitchFamily="34" charset="-122"/>
                <a:cs typeface="Aptos Display" pitchFamily="34" charset="-120"/>
              </a:rPr>
            </a:br>
            <a:r>
              <a:rPr lang="en-GB" sz="1600" b="1" noProof="0" dirty="0">
                <a:latin typeface="Aptos Display" pitchFamily="34" charset="0"/>
                <a:ea typeface="Aptos Display" pitchFamily="34" charset="-122"/>
                <a:cs typeface="Aptos Display" pitchFamily="34" charset="-120"/>
              </a:rPr>
              <a:t>www.wbct.org.uk/protect-the-canal</a:t>
            </a:r>
            <a:endParaRPr lang="en-GB" noProof="0" dirty="0"/>
          </a:p>
        </p:txBody>
      </p:sp>
      <p:pic>
        <p:nvPicPr>
          <p:cNvPr id="33" name="Picture 32" descr="Essential event information - UK Parliament">
            <a:extLst>
              <a:ext uri="{FF2B5EF4-FFF2-40B4-BE49-F238E27FC236}">
                <a16:creationId xmlns:a16="http://schemas.microsoft.com/office/drawing/2014/main" id="{97079009-D454-2AA4-3FDB-2278B5F5A11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474114" y="1665556"/>
            <a:ext cx="872973" cy="877415"/>
          </a:xfrm>
          <a:prstGeom prst="rect">
            <a:avLst/>
          </a:prstGeom>
        </p:spPr>
      </p:pic>
      <p:pic>
        <p:nvPicPr>
          <p:cNvPr id="39" name="Graphic 38" descr="Internet outline">
            <a:extLst>
              <a:ext uri="{FF2B5EF4-FFF2-40B4-BE49-F238E27FC236}">
                <a16:creationId xmlns:a16="http://schemas.microsoft.com/office/drawing/2014/main" id="{1DBFE821-5CB7-3AEA-63BC-7218195BA64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40862" y="4218576"/>
            <a:ext cx="895734" cy="895734"/>
          </a:xfrm>
          <a:prstGeom prst="rect">
            <a:avLst/>
          </a:prstGeom>
        </p:spPr>
      </p:pic>
      <p:sp>
        <p:nvSpPr>
          <p:cNvPr id="4" name="Rectangle: Rounded Corners 3">
            <a:extLst>
              <a:ext uri="{FF2B5EF4-FFF2-40B4-BE49-F238E27FC236}">
                <a16:creationId xmlns:a16="http://schemas.microsoft.com/office/drawing/2014/main" id="{A7086BB2-081D-294C-8DF2-902A735F9EE2}"/>
              </a:ext>
            </a:extLst>
          </p:cNvPr>
          <p:cNvSpPr/>
          <p:nvPr/>
        </p:nvSpPr>
        <p:spPr>
          <a:xfrm>
            <a:off x="3154128" y="1640763"/>
            <a:ext cx="1626696" cy="88696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6" name="Text 14">
            <a:extLst>
              <a:ext uri="{FF2B5EF4-FFF2-40B4-BE49-F238E27FC236}">
                <a16:creationId xmlns:a16="http://schemas.microsoft.com/office/drawing/2014/main" id="{748D1B6A-84BE-F00E-36ED-5CDC103FBC9A}"/>
              </a:ext>
            </a:extLst>
          </p:cNvPr>
          <p:cNvSpPr/>
          <p:nvPr/>
        </p:nvSpPr>
        <p:spPr>
          <a:xfrm>
            <a:off x="2892469" y="2826551"/>
            <a:ext cx="2194560" cy="320040"/>
          </a:xfrm>
          <a:prstGeom prst="rect">
            <a:avLst/>
          </a:prstGeom>
          <a:noFill/>
          <a:ln/>
        </p:spPr>
        <p:txBody>
          <a:bodyPr wrap="square" lIns="0" tIns="0" rIns="0" bIns="0" rtlCol="0" anchor="ctr">
            <a:no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2400" b="1" noProof="0" dirty="0">
                <a:solidFill>
                  <a:srgbClr val="1F2937"/>
                </a:solidFill>
                <a:latin typeface="Aptos Display" pitchFamily="34" charset="0"/>
                <a:ea typeface="Aptos Display" pitchFamily="34" charset="-122"/>
                <a:cs typeface="Aptos Display" pitchFamily="34" charset="-120"/>
              </a:rPr>
              <a:t>Write a Letter </a:t>
            </a:r>
            <a:br>
              <a:rPr lang="en-GB" sz="2400" b="1" noProof="0" dirty="0">
                <a:solidFill>
                  <a:srgbClr val="1F2937"/>
                </a:solidFill>
                <a:latin typeface="Aptos Display" pitchFamily="34" charset="0"/>
                <a:ea typeface="Aptos Display" pitchFamily="34" charset="-122"/>
                <a:cs typeface="Aptos Display" pitchFamily="34" charset="-120"/>
              </a:rPr>
            </a:br>
            <a:r>
              <a:rPr lang="en-GB" sz="2400" b="1" noProof="0" dirty="0">
                <a:solidFill>
                  <a:srgbClr val="1F2937"/>
                </a:solidFill>
                <a:latin typeface="Aptos Display" pitchFamily="34" charset="0"/>
                <a:ea typeface="Aptos Display" pitchFamily="34" charset="-122"/>
                <a:cs typeface="Aptos Display" pitchFamily="34" charset="-120"/>
              </a:rPr>
              <a:t>of Support</a:t>
            </a:r>
            <a:endParaRPr lang="en-GB" sz="2400" noProof="0" dirty="0"/>
          </a:p>
        </p:txBody>
      </p:sp>
      <p:sp>
        <p:nvSpPr>
          <p:cNvPr id="29" name="Text 15">
            <a:extLst>
              <a:ext uri="{FF2B5EF4-FFF2-40B4-BE49-F238E27FC236}">
                <a16:creationId xmlns:a16="http://schemas.microsoft.com/office/drawing/2014/main" id="{F9494F72-694B-BB81-23DC-80944D3C506E}"/>
              </a:ext>
            </a:extLst>
          </p:cNvPr>
          <p:cNvSpPr/>
          <p:nvPr/>
        </p:nvSpPr>
        <p:spPr>
          <a:xfrm>
            <a:off x="2989067" y="3329236"/>
            <a:ext cx="2048256" cy="50292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1180" noProof="0" dirty="0">
                <a:solidFill>
                  <a:srgbClr val="6B7280"/>
                </a:solidFill>
              </a:rPr>
              <a:t>Canal restoration </a:t>
            </a:r>
            <a:br>
              <a:rPr lang="en-GB" sz="1180" noProof="0" dirty="0">
                <a:solidFill>
                  <a:srgbClr val="6B7280"/>
                </a:solidFill>
              </a:rPr>
            </a:br>
            <a:r>
              <a:rPr lang="en-GB" sz="1180" noProof="0" dirty="0">
                <a:solidFill>
                  <a:srgbClr val="6B7280"/>
                </a:solidFill>
              </a:rPr>
              <a:t>solidarity!</a:t>
            </a:r>
            <a:endParaRPr lang="en-GB" sz="1180" noProof="0" dirty="0"/>
          </a:p>
        </p:txBody>
      </p:sp>
      <p:pic>
        <p:nvPicPr>
          <p:cNvPr id="37" name="Graphic 36" descr="Open envelope outline">
            <a:extLst>
              <a:ext uri="{FF2B5EF4-FFF2-40B4-BE49-F238E27FC236}">
                <a16:creationId xmlns:a16="http://schemas.microsoft.com/office/drawing/2014/main" id="{F26E118E-11C1-D61A-469C-A1176589F2E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604266" y="1695987"/>
            <a:ext cx="747101" cy="747101"/>
          </a:xfrm>
          <a:prstGeom prst="rect">
            <a:avLst/>
          </a:prstGeom>
        </p:spPr>
      </p:pic>
      <p:sp>
        <p:nvSpPr>
          <p:cNvPr id="21" name="Slide Number Placeholder 3">
            <a:extLst>
              <a:ext uri="{FF2B5EF4-FFF2-40B4-BE49-F238E27FC236}">
                <a16:creationId xmlns:a16="http://schemas.microsoft.com/office/drawing/2014/main" id="{9B0B1FD0-0B23-0D0C-1468-22AE4E1D33A8}"/>
              </a:ext>
            </a:extLst>
          </p:cNvPr>
          <p:cNvSpPr txBox="1">
            <a:spLocks/>
          </p:cNvSpPr>
          <p:nvPr/>
        </p:nvSpPr>
        <p:spPr>
          <a:xfrm>
            <a:off x="9072880" y="62674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smtClean="0"/>
              <a:pPr/>
              <a:t>44</a:t>
            </a:fld>
            <a:endParaRPr lang="en-GB" dirty="0"/>
          </a:p>
        </p:txBody>
      </p:sp>
      <p:sp>
        <p:nvSpPr>
          <p:cNvPr id="22" name="Slide Number Placeholder 3">
            <a:extLst>
              <a:ext uri="{FF2B5EF4-FFF2-40B4-BE49-F238E27FC236}">
                <a16:creationId xmlns:a16="http://schemas.microsoft.com/office/drawing/2014/main" id="{FBFA2CCB-39F9-18C1-E1B5-DEB1F065FDEF}"/>
              </a:ext>
            </a:extLst>
          </p:cNvPr>
          <p:cNvSpPr txBox="1">
            <a:spLocks/>
          </p:cNvSpPr>
          <p:nvPr/>
        </p:nvSpPr>
        <p:spPr>
          <a:xfrm>
            <a:off x="9072880" y="62674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44</a:t>
            </a:fld>
            <a:endParaRPr lang="en-GB" noProof="0" dirty="0"/>
          </a:p>
        </p:txBody>
      </p:sp>
      <p:sp>
        <p:nvSpPr>
          <p:cNvPr id="27" name="Slide Number Placeholder 3">
            <a:extLst>
              <a:ext uri="{FF2B5EF4-FFF2-40B4-BE49-F238E27FC236}">
                <a16:creationId xmlns:a16="http://schemas.microsoft.com/office/drawing/2014/main" id="{83D3AC16-42E8-0BEC-BA3F-6050D520C684}"/>
              </a:ext>
            </a:extLst>
          </p:cNvPr>
          <p:cNvSpPr txBox="1">
            <a:spLocks/>
          </p:cNvSpPr>
          <p:nvPr/>
        </p:nvSpPr>
        <p:spPr>
          <a:xfrm>
            <a:off x="9072880" y="626745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GB" noProof="0" smtClean="0"/>
              <a:pPr/>
              <a:t>44</a:t>
            </a:fld>
            <a:endParaRPr lang="en-GB" noProof="0" dirty="0"/>
          </a:p>
        </p:txBody>
      </p:sp>
      <p:sp>
        <p:nvSpPr>
          <p:cNvPr id="35" name="Google Shape;114;p12">
            <a:extLst>
              <a:ext uri="{FF2B5EF4-FFF2-40B4-BE49-F238E27FC236}">
                <a16:creationId xmlns:a16="http://schemas.microsoft.com/office/drawing/2014/main" id="{4177A793-0D42-5C76-A25F-1CFC28332171}"/>
              </a:ext>
            </a:extLst>
          </p:cNvPr>
          <p:cNvSpPr txBox="1">
            <a:spLocks noGrp="1"/>
          </p:cNvSpPr>
          <p:nvPr>
            <p:ph type="ftr" idx="4294967295"/>
          </p:nvPr>
        </p:nvSpPr>
        <p:spPr>
          <a:xfrm>
            <a:off x="4500880" y="62674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40" name="Google Shape;116;p12">
            <a:extLst>
              <a:ext uri="{FF2B5EF4-FFF2-40B4-BE49-F238E27FC236}">
                <a16:creationId xmlns:a16="http://schemas.microsoft.com/office/drawing/2014/main" id="{69F59C2C-7AB4-5395-4FEE-403CB6C4EC8E}"/>
              </a:ext>
            </a:extLst>
          </p:cNvPr>
          <p:cNvSpPr txBox="1">
            <a:spLocks noGrp="1"/>
          </p:cNvSpPr>
          <p:nvPr>
            <p:ph type="dt" idx="10"/>
          </p:nvPr>
        </p:nvSpPr>
        <p:spPr>
          <a:xfrm>
            <a:off x="1300480" y="62674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
        <p:nvSpPr>
          <p:cNvPr id="5" name="Rectangle: Rounded Corners 4">
            <a:extLst>
              <a:ext uri="{FF2B5EF4-FFF2-40B4-BE49-F238E27FC236}">
                <a16:creationId xmlns:a16="http://schemas.microsoft.com/office/drawing/2014/main" id="{377D751E-2207-775E-998C-F68D3611FA1E}"/>
              </a:ext>
            </a:extLst>
          </p:cNvPr>
          <p:cNvSpPr/>
          <p:nvPr/>
        </p:nvSpPr>
        <p:spPr>
          <a:xfrm>
            <a:off x="9464102" y="1604174"/>
            <a:ext cx="2473570" cy="4227165"/>
          </a:xfrm>
          <a:prstGeom prst="roundRect">
            <a:avLst/>
          </a:prstGeom>
          <a:solidFill>
            <a:srgbClr val="FF7C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41" name="Image 4">
            <a:extLst>
              <a:ext uri="{FF2B5EF4-FFF2-40B4-BE49-F238E27FC236}">
                <a16:creationId xmlns:a16="http://schemas.microsoft.com/office/drawing/2014/main" id="{708563F4-77AA-8506-2DC6-8FAF961160D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310007" y="1680715"/>
            <a:ext cx="749092" cy="749092"/>
          </a:xfrm>
          <a:prstGeom prst="rect">
            <a:avLst/>
          </a:prstGeom>
        </p:spPr>
      </p:pic>
      <p:sp>
        <p:nvSpPr>
          <p:cNvPr id="43" name="Text 22">
            <a:extLst>
              <a:ext uri="{FF2B5EF4-FFF2-40B4-BE49-F238E27FC236}">
                <a16:creationId xmlns:a16="http://schemas.microsoft.com/office/drawing/2014/main" id="{8925B837-1E22-C7C8-6BE7-562FF6A3542A}"/>
              </a:ext>
            </a:extLst>
          </p:cNvPr>
          <p:cNvSpPr/>
          <p:nvPr/>
        </p:nvSpPr>
        <p:spPr>
          <a:xfrm>
            <a:off x="9612286" y="2485163"/>
            <a:ext cx="2194560" cy="737265"/>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2400" b="1" noProof="0" dirty="0">
                <a:solidFill>
                  <a:srgbClr val="1F2937"/>
                </a:solidFill>
                <a:latin typeface="Aptos Display" pitchFamily="34" charset="0"/>
                <a:ea typeface="Aptos Display" pitchFamily="34" charset="-122"/>
                <a:cs typeface="Aptos Display" pitchFamily="34" charset="-120"/>
              </a:rPr>
              <a:t>Make a</a:t>
            </a:r>
            <a:br>
              <a:rPr lang="en-GB" sz="2400" b="1" noProof="0" dirty="0">
                <a:solidFill>
                  <a:srgbClr val="1F2937"/>
                </a:solidFill>
                <a:latin typeface="Aptos Display" pitchFamily="34" charset="0"/>
                <a:ea typeface="Aptos Display" pitchFamily="34" charset="-122"/>
                <a:cs typeface="Aptos Display" pitchFamily="34" charset="-120"/>
              </a:rPr>
            </a:br>
            <a:r>
              <a:rPr lang="en-GB" sz="2400" b="1" noProof="0" dirty="0">
                <a:solidFill>
                  <a:srgbClr val="1F2937"/>
                </a:solidFill>
                <a:latin typeface="Aptos Display" pitchFamily="34" charset="0"/>
                <a:ea typeface="Aptos Display" pitchFamily="34" charset="-122"/>
                <a:cs typeface="Aptos Display" pitchFamily="34" charset="-120"/>
              </a:rPr>
              <a:t>donation</a:t>
            </a:r>
            <a:endParaRPr lang="en-GB" sz="2400" noProof="0" dirty="0"/>
          </a:p>
        </p:txBody>
      </p:sp>
      <p:sp>
        <p:nvSpPr>
          <p:cNvPr id="45" name="Text 23">
            <a:extLst>
              <a:ext uri="{FF2B5EF4-FFF2-40B4-BE49-F238E27FC236}">
                <a16:creationId xmlns:a16="http://schemas.microsoft.com/office/drawing/2014/main" id="{91B1A779-8536-DB82-FFA0-1A1295BD9C76}"/>
              </a:ext>
            </a:extLst>
          </p:cNvPr>
          <p:cNvSpPr/>
          <p:nvPr/>
        </p:nvSpPr>
        <p:spPr>
          <a:xfrm>
            <a:off x="9685438" y="3175418"/>
            <a:ext cx="2048256" cy="50292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1180" noProof="0" dirty="0">
                <a:solidFill>
                  <a:srgbClr val="6B7280"/>
                </a:solidFill>
              </a:rPr>
              <a:t>WHR Fighting Fund</a:t>
            </a:r>
            <a:endParaRPr lang="en-GB" sz="1180" noProof="0" dirty="0"/>
          </a:p>
        </p:txBody>
      </p:sp>
      <p:sp>
        <p:nvSpPr>
          <p:cNvPr id="47" name="Text 32">
            <a:extLst>
              <a:ext uri="{FF2B5EF4-FFF2-40B4-BE49-F238E27FC236}">
                <a16:creationId xmlns:a16="http://schemas.microsoft.com/office/drawing/2014/main" id="{393EEF3F-1BA7-3ED8-EC65-33A2B610518C}"/>
              </a:ext>
            </a:extLst>
          </p:cNvPr>
          <p:cNvSpPr/>
          <p:nvPr/>
        </p:nvSpPr>
        <p:spPr>
          <a:xfrm>
            <a:off x="9817291" y="5429754"/>
            <a:ext cx="1915164" cy="22860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None/>
            </a:pPr>
            <a:r>
              <a:rPr lang="en-GB" sz="1550" b="1" noProof="0" dirty="0">
                <a:solidFill>
                  <a:srgbClr val="FFD321"/>
                </a:solidFill>
              </a:rPr>
              <a:t>wbct.org.uk/</a:t>
            </a:r>
            <a:br>
              <a:rPr lang="en-GB" sz="1550" b="1" noProof="0" dirty="0">
                <a:solidFill>
                  <a:srgbClr val="FFD321"/>
                </a:solidFill>
              </a:rPr>
            </a:br>
            <a:r>
              <a:rPr lang="en-GB" sz="1550" b="1" noProof="0" dirty="0">
                <a:solidFill>
                  <a:srgbClr val="FFD321"/>
                </a:solidFill>
              </a:rPr>
              <a:t>protect-the-canal</a:t>
            </a:r>
            <a:endParaRPr lang="en-GB" sz="1550" noProof="0" dirty="0"/>
          </a:p>
        </p:txBody>
      </p:sp>
      <p:sp>
        <p:nvSpPr>
          <p:cNvPr id="49" name="TextBox 48">
            <a:extLst>
              <a:ext uri="{FF2B5EF4-FFF2-40B4-BE49-F238E27FC236}">
                <a16:creationId xmlns:a16="http://schemas.microsoft.com/office/drawing/2014/main" id="{037FB74F-9332-1226-A51A-A371054BDDF2}"/>
              </a:ext>
            </a:extLst>
          </p:cNvPr>
          <p:cNvSpPr txBox="1"/>
          <p:nvPr/>
        </p:nvSpPr>
        <p:spPr>
          <a:xfrm>
            <a:off x="10368353" y="1674983"/>
            <a:ext cx="658368" cy="769441"/>
          </a:xfrm>
          <a:prstGeom prst="rect">
            <a:avLst/>
          </a:prstGeom>
          <a:noFill/>
        </p:spPr>
        <p:txBody>
          <a:bodyPr wrap="square" rtlCol="0">
            <a:spAutoFit/>
          </a:bodyPr>
          <a:lstStyle/>
          <a:p>
            <a:pPr algn="ctr"/>
            <a:r>
              <a:rPr lang="en-GB" sz="4400" noProof="0" dirty="0"/>
              <a:t>£</a:t>
            </a:r>
          </a:p>
        </p:txBody>
      </p:sp>
      <p:pic>
        <p:nvPicPr>
          <p:cNvPr id="51" name="Picture 50">
            <a:extLst>
              <a:ext uri="{FF2B5EF4-FFF2-40B4-BE49-F238E27FC236}">
                <a16:creationId xmlns:a16="http://schemas.microsoft.com/office/drawing/2014/main" id="{0FE8A5EE-7042-628B-EA92-E155E24029E5}"/>
              </a:ext>
            </a:extLst>
          </p:cNvPr>
          <p:cNvPicPr>
            <a:picLocks noChangeAspect="1"/>
          </p:cNvPicPr>
          <p:nvPr/>
        </p:nvPicPr>
        <p:blipFill>
          <a:blip r:embed="rId11"/>
          <a:srcRect r="-676" b="22548"/>
          <a:stretch>
            <a:fillRect/>
          </a:stretch>
        </p:blipFill>
        <p:spPr>
          <a:xfrm>
            <a:off x="10027479" y="3703047"/>
            <a:ext cx="1531166" cy="1546067"/>
          </a:xfrm>
          <a:prstGeom prst="rect">
            <a:avLst/>
          </a:prstGeom>
        </p:spPr>
      </p:pic>
    </p:spTree>
    <p:extLst>
      <p:ext uri="{BB962C8B-B14F-4D97-AF65-F5344CB8AC3E}">
        <p14:creationId xmlns:p14="http://schemas.microsoft.com/office/powerpoint/2010/main" val="2039892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2"/>
          <p:cNvSpPr txBox="1">
            <a:spLocks noGrp="1"/>
          </p:cNvSpPr>
          <p:nvPr>
            <p:ph type="title"/>
          </p:nvPr>
        </p:nvSpPr>
        <p:spPr>
          <a:xfrm>
            <a:off x="3129279" y="0"/>
            <a:ext cx="7776845" cy="11922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Gill Sans"/>
              <a:buNone/>
            </a:pPr>
            <a:r>
              <a:rPr lang="en-GB" noProof="0" dirty="0"/>
              <a:t>For more information…</a:t>
            </a:r>
          </a:p>
        </p:txBody>
      </p:sp>
      <p:sp>
        <p:nvSpPr>
          <p:cNvPr id="265" name="Google Shape;265;p22"/>
          <p:cNvSpPr txBox="1">
            <a:spLocks noGrp="1"/>
          </p:cNvSpPr>
          <p:nvPr>
            <p:ph type="body" idx="1"/>
          </p:nvPr>
        </p:nvSpPr>
        <p:spPr>
          <a:xfrm>
            <a:off x="390525" y="1149819"/>
            <a:ext cx="10688955" cy="309297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1000"/>
              </a:spcBef>
              <a:spcAft>
                <a:spcPts val="0"/>
              </a:spcAft>
              <a:buSzPts val="1800"/>
              <a:buNone/>
            </a:pPr>
            <a:r>
              <a:rPr lang="en-GB" sz="2400" b="1" noProof="0" dirty="0"/>
              <a:t>Please contact</a:t>
            </a:r>
            <a:r>
              <a:rPr lang="en-GB" sz="2800" noProof="0" dirty="0"/>
              <a:t>:</a:t>
            </a:r>
          </a:p>
          <a:p>
            <a:pPr marL="0" lvl="0" indent="0" algn="ctr" rtl="0">
              <a:lnSpc>
                <a:spcPct val="90000"/>
              </a:lnSpc>
              <a:spcBef>
                <a:spcPts val="1000"/>
              </a:spcBef>
              <a:spcAft>
                <a:spcPts val="0"/>
              </a:spcAft>
              <a:buSzPts val="1800"/>
              <a:buNone/>
            </a:pPr>
            <a:endParaRPr lang="en-GB" sz="700" b="1" noProof="0" dirty="0"/>
          </a:p>
          <a:p>
            <a:pPr marL="0" lvl="0" indent="0" algn="ctr" rtl="0">
              <a:lnSpc>
                <a:spcPct val="110000"/>
              </a:lnSpc>
              <a:spcBef>
                <a:spcPts val="1000"/>
              </a:spcBef>
              <a:spcAft>
                <a:spcPts val="0"/>
              </a:spcAft>
              <a:buSzPts val="2000"/>
              <a:buNone/>
            </a:pPr>
            <a:r>
              <a:rPr lang="en-GB" sz="2400" noProof="0" dirty="0"/>
              <a:t>Martin Holliss</a:t>
            </a:r>
          </a:p>
          <a:p>
            <a:pPr marL="0" lvl="0" indent="0" algn="ctr" rtl="0">
              <a:lnSpc>
                <a:spcPct val="110000"/>
              </a:lnSpc>
              <a:spcBef>
                <a:spcPts val="1000"/>
              </a:spcBef>
              <a:spcAft>
                <a:spcPts val="0"/>
              </a:spcAft>
              <a:buSzPts val="2000"/>
              <a:buNone/>
            </a:pPr>
            <a:r>
              <a:rPr lang="en-GB" sz="2400" noProof="0" dirty="0"/>
              <a:t>Chair of the Trustees</a:t>
            </a:r>
          </a:p>
          <a:p>
            <a:pPr marL="0" lvl="0" indent="0" algn="ctr" rtl="0">
              <a:lnSpc>
                <a:spcPct val="110000"/>
              </a:lnSpc>
              <a:spcBef>
                <a:spcPts val="1000"/>
              </a:spcBef>
              <a:spcAft>
                <a:spcPts val="0"/>
              </a:spcAft>
              <a:buSzPts val="2000"/>
              <a:buNone/>
            </a:pPr>
            <a:r>
              <a:rPr lang="en-GB" sz="2400" noProof="0" dirty="0"/>
              <a:t>Wilts &amp; Berks Canal Trust</a:t>
            </a:r>
          </a:p>
          <a:p>
            <a:pPr marL="0" lvl="0" indent="0" algn="ctr">
              <a:lnSpc>
                <a:spcPct val="110000"/>
              </a:lnSpc>
              <a:buSzPts val="2000"/>
              <a:buNone/>
            </a:pPr>
            <a:r>
              <a:rPr lang="en-GB" sz="2400" noProof="0" dirty="0"/>
              <a:t>Martin.Holliss@wbct.org.uk / 07931 376501</a:t>
            </a:r>
            <a:br>
              <a:rPr lang="en-GB" sz="2400" noProof="0" dirty="0"/>
            </a:br>
            <a:br>
              <a:rPr lang="en-GB" sz="2400" noProof="0" dirty="0"/>
            </a:br>
            <a:r>
              <a:rPr lang="en-GB" sz="2400" dirty="0">
                <a:solidFill>
                  <a:schemeClr val="tx1"/>
                </a:solidFill>
                <a:latin typeface="Aptos Display" pitchFamily="34" charset="0"/>
                <a:ea typeface="Aptos Display" pitchFamily="34" charset="-122"/>
                <a:cs typeface="Aptos Display" pitchFamily="34" charset="-120"/>
                <a:hlinkClick r:id="rId3"/>
              </a:rPr>
              <a:t>www.wbct.org.uk/protect-the-canal</a:t>
            </a:r>
            <a:r>
              <a:rPr lang="en-GB" sz="2400" dirty="0">
                <a:solidFill>
                  <a:schemeClr val="tx1"/>
                </a:solidFill>
                <a:latin typeface="Aptos Display" pitchFamily="34" charset="0"/>
                <a:ea typeface="Aptos Display" pitchFamily="34" charset="-122"/>
                <a:cs typeface="Aptos Display" pitchFamily="34" charset="-120"/>
              </a:rPr>
              <a:t>    /   </a:t>
            </a:r>
            <a:r>
              <a:rPr lang="en-GB" sz="2400" dirty="0">
                <a:solidFill>
                  <a:schemeClr val="tx1"/>
                </a:solidFill>
                <a:latin typeface="Aptos Display" pitchFamily="34" charset="0"/>
                <a:ea typeface="Aptos Display" pitchFamily="34" charset="-122"/>
                <a:cs typeface="Aptos Display" pitchFamily="34" charset="-120"/>
                <a:hlinkClick r:id="rId4"/>
              </a:rPr>
              <a:t>www.wbct.org.uk/white-horse-action</a:t>
            </a:r>
            <a:r>
              <a:rPr lang="en-GB" sz="2400" dirty="0">
                <a:solidFill>
                  <a:schemeClr val="tx1"/>
                </a:solidFill>
                <a:latin typeface="Aptos Display" pitchFamily="34" charset="0"/>
                <a:ea typeface="Aptos Display" pitchFamily="34" charset="-122"/>
                <a:cs typeface="Aptos Display" pitchFamily="34" charset="-120"/>
              </a:rPr>
              <a:t> </a:t>
            </a:r>
            <a:endParaRPr lang="en-GB" sz="2400" noProof="0" dirty="0">
              <a:solidFill>
                <a:schemeClr val="tx1"/>
              </a:solidFill>
            </a:endParaRPr>
          </a:p>
        </p:txBody>
      </p:sp>
      <p:sp>
        <p:nvSpPr>
          <p:cNvPr id="266" name="Google Shape;266;p22"/>
          <p:cNvSpPr txBox="1">
            <a:spLocks noGrp="1"/>
          </p:cNvSpPr>
          <p:nvPr>
            <p:ph type="ftr" idx="4294967295"/>
          </p:nvPr>
        </p:nvSpPr>
        <p:spPr>
          <a:xfrm>
            <a:off x="4038600" y="6470650"/>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GB" noProof="0" dirty="0"/>
              <a:t>22 August 2026</a:t>
            </a:r>
          </a:p>
        </p:txBody>
      </p:sp>
      <p:sp>
        <p:nvSpPr>
          <p:cNvPr id="267" name="Google Shape;267;p22"/>
          <p:cNvSpPr txBox="1">
            <a:spLocks noGrp="1"/>
          </p:cNvSpPr>
          <p:nvPr>
            <p:ph type="sldNum" idx="4294967295"/>
          </p:nvPr>
        </p:nvSpPr>
        <p:spPr>
          <a:xfrm>
            <a:off x="8610600" y="64706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noProof="0"/>
              <a:t>45</a:t>
            </a:fld>
            <a:endParaRPr lang="en-GB" noProof="0" dirty="0"/>
          </a:p>
        </p:txBody>
      </p:sp>
      <p:grpSp>
        <p:nvGrpSpPr>
          <p:cNvPr id="269" name="Google Shape;269;p22"/>
          <p:cNvGrpSpPr/>
          <p:nvPr/>
        </p:nvGrpSpPr>
        <p:grpSpPr>
          <a:xfrm>
            <a:off x="-1" y="4594528"/>
            <a:ext cx="12188857" cy="1892009"/>
            <a:chOff x="1187624" y="3219822"/>
            <a:chExt cx="7815776" cy="1213200"/>
          </a:xfrm>
        </p:grpSpPr>
        <p:pic>
          <p:nvPicPr>
            <p:cNvPr id="270" name="Google Shape;270;p2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357677" y="3219822"/>
              <a:ext cx="1238659" cy="1211596"/>
            </a:xfrm>
            <a:prstGeom prst="rect">
              <a:avLst/>
            </a:prstGeom>
            <a:noFill/>
            <a:ln>
              <a:noFill/>
            </a:ln>
          </p:spPr>
        </p:pic>
        <p:pic>
          <p:nvPicPr>
            <p:cNvPr id="271" name="Google Shape;271;p22"/>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587847" y="3219822"/>
              <a:ext cx="975143" cy="1211596"/>
            </a:xfrm>
            <a:prstGeom prst="rect">
              <a:avLst/>
            </a:prstGeom>
            <a:noFill/>
            <a:ln>
              <a:noFill/>
            </a:ln>
          </p:spPr>
        </p:pic>
        <p:pic>
          <p:nvPicPr>
            <p:cNvPr id="272" name="Google Shape;272;p22" descr="A group of people wearing safety vests and helmets&#10;&#10;Description automatically generated"/>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664941" y="3219822"/>
              <a:ext cx="1238659" cy="1211596"/>
            </a:xfrm>
            <a:prstGeom prst="rect">
              <a:avLst/>
            </a:prstGeom>
            <a:noFill/>
            <a:ln>
              <a:noFill/>
            </a:ln>
          </p:spPr>
        </p:pic>
        <p:pic>
          <p:nvPicPr>
            <p:cNvPr id="273" name="Google Shape;273;p22" descr="Screenshot_20231011_104351_Instagram.jpg"/>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5011309" y="3219822"/>
              <a:ext cx="1238659" cy="1211596"/>
            </a:xfrm>
            <a:prstGeom prst="rect">
              <a:avLst/>
            </a:prstGeom>
            <a:noFill/>
            <a:ln>
              <a:noFill/>
            </a:ln>
          </p:spPr>
        </p:pic>
        <p:pic>
          <p:nvPicPr>
            <p:cNvPr id="274" name="Google Shape;274;p22" descr="IMG_1605.jpg"/>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187624" y="3219822"/>
              <a:ext cx="1292513" cy="1211596"/>
            </a:xfrm>
            <a:prstGeom prst="rect">
              <a:avLst/>
            </a:prstGeom>
            <a:noFill/>
            <a:ln>
              <a:noFill/>
            </a:ln>
          </p:spPr>
        </p:pic>
        <p:pic>
          <p:nvPicPr>
            <p:cNvPr id="275" name="Google Shape;275;p22" descr="https://www.wbct.org.uk/images/wbct-public-area/towpath/bicycles_large.jpg"/>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7707256" y="3219822"/>
              <a:ext cx="1296144" cy="1213200"/>
            </a:xfrm>
            <a:prstGeom prst="rect">
              <a:avLst/>
            </a:prstGeom>
            <a:noFill/>
            <a:ln>
              <a:noFill/>
            </a:ln>
          </p:spPr>
        </p:pic>
      </p:grpSp>
      <p:sp>
        <p:nvSpPr>
          <p:cNvPr id="2" name="Google Shape;116;p12">
            <a:extLst>
              <a:ext uri="{FF2B5EF4-FFF2-40B4-BE49-F238E27FC236}">
                <a16:creationId xmlns:a16="http://schemas.microsoft.com/office/drawing/2014/main" id="{1248D1C3-1243-C07B-F471-42838FFDD3F3}"/>
              </a:ext>
            </a:extLst>
          </p:cNvPr>
          <p:cNvSpPr txBox="1">
            <a:spLocks noGrp="1"/>
          </p:cNvSpPr>
          <p:nvPr>
            <p:ph type="dt" idx="10"/>
          </p:nvPr>
        </p:nvSpPr>
        <p:spPr>
          <a:xfrm>
            <a:off x="838200" y="6470650"/>
            <a:ext cx="3200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pPr marL="0" lvl="0" indent="0" algn="l" rtl="0">
              <a:lnSpc>
                <a:spcPct val="100000"/>
              </a:lnSpc>
              <a:spcBef>
                <a:spcPts val="0"/>
              </a:spcBef>
              <a:spcAft>
                <a:spcPts val="0"/>
              </a:spcAft>
              <a:buSzPts val="1400"/>
              <a:buNone/>
            </a:pPr>
            <a:r>
              <a:rPr lang="en-GB"/>
              <a:t>IWA Restoration Panel Meeting</a:t>
            </a:r>
            <a:endParaRPr lang="en-GB"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44EEF-F533-3B8B-7A62-61F3708D13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244F1-187E-DEA8-ABEA-D324FF2B2C3D}"/>
              </a:ext>
            </a:extLst>
          </p:cNvPr>
          <p:cNvSpPr>
            <a:spLocks noGrp="1"/>
          </p:cNvSpPr>
          <p:nvPr>
            <p:ph type="title"/>
          </p:nvPr>
        </p:nvSpPr>
        <p:spPr>
          <a:xfrm>
            <a:off x="2131982" y="1992341"/>
            <a:ext cx="8585946" cy="1181101"/>
          </a:xfrm>
        </p:spPr>
        <p:txBody>
          <a:bodyPr/>
          <a:lstStyle/>
          <a:p>
            <a:pPr algn="ctr"/>
            <a:r>
              <a:rPr lang="en-GB" sz="5400" dirty="0">
                <a:latin typeface="Georgia" panose="02040502050405020303" pitchFamily="18" charset="0"/>
              </a:rPr>
              <a:t>Talk on the Stafford Riverway Link</a:t>
            </a:r>
          </a:p>
        </p:txBody>
      </p:sp>
      <p:sp>
        <p:nvSpPr>
          <p:cNvPr id="3" name="Title 1">
            <a:extLst>
              <a:ext uri="{FF2B5EF4-FFF2-40B4-BE49-F238E27FC236}">
                <a16:creationId xmlns:a16="http://schemas.microsoft.com/office/drawing/2014/main" id="{38F9FC56-0E5A-8F4D-D515-28B1E8F98F0E}"/>
              </a:ext>
            </a:extLst>
          </p:cNvPr>
          <p:cNvSpPr txBox="1">
            <a:spLocks/>
          </p:cNvSpPr>
          <p:nvPr/>
        </p:nvSpPr>
        <p:spPr>
          <a:xfrm>
            <a:off x="2780734" y="3386051"/>
            <a:ext cx="7495799" cy="975359"/>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0" i="1" kern="1200">
                <a:solidFill>
                  <a:schemeClr val="bg1"/>
                </a:solidFill>
                <a:latin typeface="Georgia" charset="0"/>
                <a:ea typeface="Georgia" charset="0"/>
                <a:cs typeface="Georgia" charset="0"/>
              </a:defRPr>
            </a:lvl1pPr>
          </a:lstStyle>
          <a:p>
            <a:pPr algn="ctr"/>
            <a:r>
              <a:rPr lang="en-GB" sz="3600" dirty="0"/>
              <a:t>Geoff Dobbs</a:t>
            </a:r>
            <a:endParaRPr lang="en-GB" sz="3200" dirty="0"/>
          </a:p>
        </p:txBody>
      </p:sp>
    </p:spTree>
    <p:extLst>
      <p:ext uri="{BB962C8B-B14F-4D97-AF65-F5344CB8AC3E}">
        <p14:creationId xmlns:p14="http://schemas.microsoft.com/office/powerpoint/2010/main" val="11361845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4C7574-965A-DFC0-B112-E21986E722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73" y="403095"/>
            <a:ext cx="12192000" cy="1164492"/>
          </a:xfrm>
          <a:prstGeom prst="rect">
            <a:avLst/>
          </a:prstGeom>
        </p:spPr>
      </p:pic>
      <p:pic>
        <p:nvPicPr>
          <p:cNvPr id="6" name="Picture 5">
            <a:extLst>
              <a:ext uri="{FF2B5EF4-FFF2-40B4-BE49-F238E27FC236}">
                <a16:creationId xmlns:a16="http://schemas.microsoft.com/office/drawing/2014/main" id="{EE39547A-B7E4-1A62-1D32-19AEE1B35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7336" y="1600200"/>
            <a:ext cx="7699834" cy="4999892"/>
          </a:xfrm>
          <a:prstGeom prst="rect">
            <a:avLst/>
          </a:prstGeom>
        </p:spPr>
      </p:pic>
    </p:spTree>
    <p:extLst>
      <p:ext uri="{BB962C8B-B14F-4D97-AF65-F5344CB8AC3E}">
        <p14:creationId xmlns:p14="http://schemas.microsoft.com/office/powerpoint/2010/main" val="23863988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40CB38-46AA-F2E9-BFE9-9381870EDB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760" y="-114300"/>
            <a:ext cx="5846963" cy="6972300"/>
          </a:xfrm>
          <a:prstGeom prst="rect">
            <a:avLst/>
          </a:prstGeom>
        </p:spPr>
      </p:pic>
    </p:spTree>
    <p:extLst>
      <p:ext uri="{BB962C8B-B14F-4D97-AF65-F5344CB8AC3E}">
        <p14:creationId xmlns:p14="http://schemas.microsoft.com/office/powerpoint/2010/main" val="24254634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C72B86-F47E-2D36-60B4-7209539AD4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5793"/>
            <a:ext cx="12192000" cy="6406414"/>
          </a:xfrm>
          <a:prstGeom prst="rect">
            <a:avLst/>
          </a:prstGeom>
        </p:spPr>
      </p:pic>
    </p:spTree>
    <p:extLst>
      <p:ext uri="{BB962C8B-B14F-4D97-AF65-F5344CB8AC3E}">
        <p14:creationId xmlns:p14="http://schemas.microsoft.com/office/powerpoint/2010/main" val="1557187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34239-35BC-0DD5-C081-75BCFB44A0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08AA6F-CFFA-F5E3-F48D-0B85323ABC47}"/>
              </a:ext>
            </a:extLst>
          </p:cNvPr>
          <p:cNvSpPr>
            <a:spLocks noGrp="1"/>
          </p:cNvSpPr>
          <p:nvPr>
            <p:ph type="title"/>
          </p:nvPr>
        </p:nvSpPr>
        <p:spPr>
          <a:xfrm>
            <a:off x="1905000" y="513452"/>
            <a:ext cx="8382000" cy="853440"/>
          </a:xfrm>
        </p:spPr>
        <p:txBody>
          <a:bodyPr/>
          <a:lstStyle/>
          <a:p>
            <a:r>
              <a:rPr lang="en-GB" sz="2400" dirty="0"/>
              <a:t>THE IWA WANTS TO CONNECT</a:t>
            </a:r>
          </a:p>
        </p:txBody>
      </p:sp>
      <p:sp>
        <p:nvSpPr>
          <p:cNvPr id="3" name="Content Placeholder 2">
            <a:extLst>
              <a:ext uri="{FF2B5EF4-FFF2-40B4-BE49-F238E27FC236}">
                <a16:creationId xmlns:a16="http://schemas.microsoft.com/office/drawing/2014/main" id="{129C136F-32B0-7E18-972F-9880E2A76730}"/>
              </a:ext>
            </a:extLst>
          </p:cNvPr>
          <p:cNvSpPr>
            <a:spLocks noGrp="1"/>
          </p:cNvSpPr>
          <p:nvPr>
            <p:ph idx="1"/>
          </p:nvPr>
        </p:nvSpPr>
        <p:spPr>
          <a:xfrm>
            <a:off x="1679438" y="1651186"/>
            <a:ext cx="9201921" cy="3555628"/>
          </a:xfrm>
        </p:spPr>
        <p:txBody>
          <a:bodyPr/>
          <a:lstStyle/>
          <a:p>
            <a:pPr marL="0" indent="0">
              <a:lnSpc>
                <a:spcPct val="100000"/>
              </a:lnSpc>
              <a:buNone/>
            </a:pPr>
            <a:r>
              <a:rPr lang="en-GB" sz="2800" dirty="0">
                <a:latin typeface="+mn-lt"/>
              </a:rPr>
              <a:t>Restoration has been at the very heart of IWA since its foundation.</a:t>
            </a:r>
          </a:p>
          <a:p>
            <a:pPr marL="0" indent="0">
              <a:lnSpc>
                <a:spcPct val="100000"/>
              </a:lnSpc>
              <a:buNone/>
            </a:pPr>
            <a:r>
              <a:rPr lang="en-GB" sz="2800" dirty="0">
                <a:latin typeface="+mn-lt"/>
              </a:rPr>
              <a:t>Perhaps we lost our way a little, in recent years.</a:t>
            </a:r>
          </a:p>
          <a:p>
            <a:pPr marL="0" indent="0">
              <a:lnSpc>
                <a:spcPct val="100000"/>
              </a:lnSpc>
              <a:buNone/>
            </a:pPr>
            <a:r>
              <a:rPr lang="en-GB" sz="2800" dirty="0">
                <a:latin typeface="+mn-lt"/>
              </a:rPr>
              <a:t>There is now a new commitment, fresh structures and the funds to appoint a Waterways Restoration Officer.</a:t>
            </a:r>
          </a:p>
          <a:p>
            <a:pPr marL="0" indent="0">
              <a:lnSpc>
                <a:spcPct val="100000"/>
              </a:lnSpc>
              <a:buNone/>
            </a:pPr>
            <a:r>
              <a:rPr lang="en-GB" sz="2800" dirty="0">
                <a:latin typeface="+mn-lt"/>
              </a:rPr>
              <a:t>This Restoration Panel is part of our changed approach.</a:t>
            </a:r>
          </a:p>
          <a:p>
            <a:pPr marL="0" indent="0">
              <a:lnSpc>
                <a:spcPct val="100000"/>
              </a:lnSpc>
              <a:buNone/>
            </a:pPr>
            <a:r>
              <a:rPr lang="en-GB" sz="2800" dirty="0">
                <a:latin typeface="+mn-lt"/>
              </a:rPr>
              <a:t>Welcome Andy Keane as its Chair.</a:t>
            </a:r>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14516555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F95F1-1C18-93B8-7C60-E616BA580EBF}"/>
              </a:ext>
            </a:extLst>
          </p:cNvPr>
          <p:cNvSpPr>
            <a:spLocks noGrp="1"/>
          </p:cNvSpPr>
          <p:nvPr>
            <p:ph type="title"/>
          </p:nvPr>
        </p:nvSpPr>
        <p:spPr/>
        <p:txBody>
          <a:bodyPr/>
          <a:lstStyle/>
          <a:p>
            <a:endParaRPr lang="en-GB"/>
          </a:p>
        </p:txBody>
      </p:sp>
      <p:pic>
        <p:nvPicPr>
          <p:cNvPr id="6" name="Content Placeholder 5">
            <a:extLst>
              <a:ext uri="{FF2B5EF4-FFF2-40B4-BE49-F238E27FC236}">
                <a16:creationId xmlns:a16="http://schemas.microsoft.com/office/drawing/2014/main" id="{EE43BD70-3B06-3A98-06CE-4551F691BA4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3421" y="148590"/>
            <a:ext cx="5914034" cy="6666103"/>
          </a:xfrm>
        </p:spPr>
      </p:pic>
      <p:pic>
        <p:nvPicPr>
          <p:cNvPr id="7" name="Content Placeholder 6">
            <a:extLst>
              <a:ext uri="{FF2B5EF4-FFF2-40B4-BE49-F238E27FC236}">
                <a16:creationId xmlns:a16="http://schemas.microsoft.com/office/drawing/2014/main" id="{CB5DAAF0-9E63-664F-4689-6D408F2FB619}"/>
              </a:ext>
            </a:extLst>
          </p:cNvPr>
          <p:cNvPicPr>
            <a:picLocks noGrp="1" noChangeAspect="1"/>
            <a:extLst>
              <a:ext uri="{51228E76-BA90-4043-B771-695A4F85340A}">
                <alf:liveFeedProps xmlns:alf="http://schemas.microsoft.com/office/drawing/2021/livefeed"/>
              </a:ext>
            </a:extLst>
          </p:cNvPicPr>
          <p:nvPr>
            <p:ph sz="half" idx="2"/>
          </p:nvPr>
        </p:nvPicPr>
        <p:blipFill>
          <a:blip>
            <a:extLst>
              <a:ext uri="{96DAC541-7B7A-43D3-8B79-37D633B846F1}">
                <asvg:svgBlip xmlns:asvg="http://schemas.microsoft.com/office/drawing/2016/SVG/main" r:embed="rId3"/>
              </a:ext>
            </a:extLst>
          </a:blip>
          <a:stretch>
            <a:fillRect/>
          </a:stretch>
        </p:blipFill>
        <p:spPr/>
      </p:pic>
      <p:pic>
        <p:nvPicPr>
          <p:cNvPr id="9" name="Picture 8">
            <a:extLst>
              <a:ext uri="{FF2B5EF4-FFF2-40B4-BE49-F238E27FC236}">
                <a16:creationId xmlns:a16="http://schemas.microsoft.com/office/drawing/2014/main" id="{F5E9210E-82AC-160D-21FF-18EAEC1AC7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47319"/>
            <a:ext cx="5665470" cy="6767374"/>
          </a:xfrm>
          <a:prstGeom prst="rect">
            <a:avLst/>
          </a:prstGeom>
        </p:spPr>
      </p:pic>
    </p:spTree>
    <p:extLst>
      <p:ext uri="{BB962C8B-B14F-4D97-AF65-F5344CB8AC3E}">
        <p14:creationId xmlns:p14="http://schemas.microsoft.com/office/powerpoint/2010/main" val="39718646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56431-9FBD-0AFE-390F-86FBDE739E13}"/>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565FEC0F-5CEB-49E7-FAB0-D1D966FE3478}"/>
              </a:ext>
            </a:extLst>
          </p:cNvPr>
          <p:cNvPicPr>
            <a:picLocks noGrp="1"/>
          </p:cNvPicPr>
          <p:nvPr>
            <p:ph sz="half" idx="1"/>
          </p:nvPr>
        </p:nvPicPr>
        <p:blipFill>
          <a:blip r:embed="rId2" cstate="print"/>
          <a:stretch/>
        </p:blipFill>
        <p:spPr>
          <a:xfrm>
            <a:off x="306108" y="1531621"/>
            <a:ext cx="5608185" cy="4743449"/>
          </a:xfrm>
          <a:prstGeom prst="rect">
            <a:avLst/>
          </a:prstGeom>
          <a:ln w="9360">
            <a:noFill/>
          </a:ln>
        </p:spPr>
      </p:pic>
      <p:pic>
        <p:nvPicPr>
          <p:cNvPr id="6" name="Content Placeholder 5">
            <a:extLst>
              <a:ext uri="{FF2B5EF4-FFF2-40B4-BE49-F238E27FC236}">
                <a16:creationId xmlns:a16="http://schemas.microsoft.com/office/drawing/2014/main" id="{E25AA31F-B13D-9B36-FF02-9A845B5BA2E2}"/>
              </a:ext>
            </a:extLst>
          </p:cNvPr>
          <p:cNvPicPr>
            <a:picLocks noGrp="1"/>
          </p:cNvPicPr>
          <p:nvPr>
            <p:ph sz="half" idx="2"/>
          </p:nvPr>
        </p:nvPicPr>
        <p:blipFill>
          <a:blip r:embed="rId3" cstate="print"/>
          <a:stretch/>
        </p:blipFill>
        <p:spPr>
          <a:xfrm>
            <a:off x="6277708" y="365124"/>
            <a:ext cx="5818907" cy="4115435"/>
          </a:xfrm>
          <a:prstGeom prst="rect">
            <a:avLst/>
          </a:prstGeom>
          <a:ln w="9360">
            <a:noFill/>
          </a:ln>
        </p:spPr>
      </p:pic>
    </p:spTree>
    <p:extLst>
      <p:ext uri="{BB962C8B-B14F-4D97-AF65-F5344CB8AC3E}">
        <p14:creationId xmlns:p14="http://schemas.microsoft.com/office/powerpoint/2010/main" val="38617613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2F0B5A-5B08-24E2-993D-08ECB5C5C1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0453"/>
            <a:ext cx="12192000" cy="6117093"/>
          </a:xfrm>
          <a:prstGeom prst="rect">
            <a:avLst/>
          </a:prstGeom>
        </p:spPr>
      </p:pic>
    </p:spTree>
    <p:extLst>
      <p:ext uri="{BB962C8B-B14F-4D97-AF65-F5344CB8AC3E}">
        <p14:creationId xmlns:p14="http://schemas.microsoft.com/office/powerpoint/2010/main" val="20134973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CAF73-AF81-9B72-54C4-4994FB4BB75C}"/>
              </a:ext>
            </a:extLst>
          </p:cNvPr>
          <p:cNvSpPr>
            <a:spLocks noGrp="1"/>
          </p:cNvSpPr>
          <p:nvPr>
            <p:ph type="title"/>
          </p:nvPr>
        </p:nvSpPr>
        <p:spPr/>
        <p:txBody>
          <a:bodyPr/>
          <a:lstStyle/>
          <a:p>
            <a:endParaRPr lang="en-GB"/>
          </a:p>
        </p:txBody>
      </p:sp>
      <p:pic>
        <p:nvPicPr>
          <p:cNvPr id="6" name="Content Placeholder 5">
            <a:extLst>
              <a:ext uri="{FF2B5EF4-FFF2-40B4-BE49-F238E27FC236}">
                <a16:creationId xmlns:a16="http://schemas.microsoft.com/office/drawing/2014/main" id="{785A527B-DF0E-86F2-4DF7-165AF7EC659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8654" y="720436"/>
            <a:ext cx="5527963" cy="5456527"/>
          </a:xfrm>
        </p:spPr>
      </p:pic>
      <p:pic>
        <p:nvPicPr>
          <p:cNvPr id="8" name="Content Placeholder 7">
            <a:extLst>
              <a:ext uri="{FF2B5EF4-FFF2-40B4-BE49-F238E27FC236}">
                <a16:creationId xmlns:a16="http://schemas.microsoft.com/office/drawing/2014/main" id="{A5AB59AB-CE56-4C9E-7020-1FD2A6589E2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45385" y="917479"/>
            <a:ext cx="4950297" cy="5259484"/>
          </a:xfrm>
        </p:spPr>
      </p:pic>
    </p:spTree>
    <p:extLst>
      <p:ext uri="{BB962C8B-B14F-4D97-AF65-F5344CB8AC3E}">
        <p14:creationId xmlns:p14="http://schemas.microsoft.com/office/powerpoint/2010/main" val="828020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8B98F3-9F79-4B5A-1F9F-3E6AF52CD5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945" y="186947"/>
            <a:ext cx="9952348" cy="6484105"/>
          </a:xfrm>
          <a:prstGeom prst="rect">
            <a:avLst/>
          </a:prstGeom>
        </p:spPr>
      </p:pic>
    </p:spTree>
    <p:extLst>
      <p:ext uri="{BB962C8B-B14F-4D97-AF65-F5344CB8AC3E}">
        <p14:creationId xmlns:p14="http://schemas.microsoft.com/office/powerpoint/2010/main" val="30982244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F9E21-7FAD-2502-87D8-DA35A89D1D53}"/>
              </a:ext>
            </a:extLst>
          </p:cNvPr>
          <p:cNvSpPr>
            <a:spLocks noGrp="1"/>
          </p:cNvSpPr>
          <p:nvPr>
            <p:ph type="title"/>
          </p:nvPr>
        </p:nvSpPr>
        <p:spPr/>
        <p:txBody>
          <a:bodyPr/>
          <a:lstStyle/>
          <a:p>
            <a:endParaRPr lang="en-GB"/>
          </a:p>
        </p:txBody>
      </p:sp>
      <p:pic>
        <p:nvPicPr>
          <p:cNvPr id="6" name="Content Placeholder 5">
            <a:extLst>
              <a:ext uri="{FF2B5EF4-FFF2-40B4-BE49-F238E27FC236}">
                <a16:creationId xmlns:a16="http://schemas.microsoft.com/office/drawing/2014/main" id="{54A41C7F-7E90-8339-E0B0-4A0ADC8E5EC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38430" y="160948"/>
            <a:ext cx="5857570" cy="5360621"/>
          </a:xfrm>
        </p:spPr>
      </p:pic>
      <p:pic>
        <p:nvPicPr>
          <p:cNvPr id="8" name="Content Placeholder 7">
            <a:extLst>
              <a:ext uri="{FF2B5EF4-FFF2-40B4-BE49-F238E27FC236}">
                <a16:creationId xmlns:a16="http://schemas.microsoft.com/office/drawing/2014/main" id="{7B75D061-C867-85CF-7F0A-7E1C2CE98E6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31442" y="1512277"/>
            <a:ext cx="5911145" cy="5244796"/>
          </a:xfrm>
        </p:spPr>
      </p:pic>
    </p:spTree>
    <p:extLst>
      <p:ext uri="{BB962C8B-B14F-4D97-AF65-F5344CB8AC3E}">
        <p14:creationId xmlns:p14="http://schemas.microsoft.com/office/powerpoint/2010/main" val="38369507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F608C-86D3-A09D-D9C0-CCF1B472A77D}"/>
              </a:ext>
            </a:extLst>
          </p:cNvPr>
          <p:cNvSpPr>
            <a:spLocks noGrp="1"/>
          </p:cNvSpPr>
          <p:nvPr>
            <p:ph type="title"/>
          </p:nvPr>
        </p:nvSpPr>
        <p:spPr/>
        <p:txBody>
          <a:bodyPr/>
          <a:lstStyle/>
          <a:p>
            <a:endParaRPr lang="en-GB" dirty="0"/>
          </a:p>
        </p:txBody>
      </p:sp>
      <p:pic>
        <p:nvPicPr>
          <p:cNvPr id="6" name="Content Placeholder 5">
            <a:extLst>
              <a:ext uri="{FF2B5EF4-FFF2-40B4-BE49-F238E27FC236}">
                <a16:creationId xmlns:a16="http://schemas.microsoft.com/office/drawing/2014/main" id="{8D8A19A6-D872-CF46-B29A-F716C498BBA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2398" y="662887"/>
            <a:ext cx="5860472" cy="4364181"/>
          </a:xfrm>
        </p:spPr>
      </p:pic>
      <p:pic>
        <p:nvPicPr>
          <p:cNvPr id="8" name="Content Placeholder 7">
            <a:extLst>
              <a:ext uri="{FF2B5EF4-FFF2-40B4-BE49-F238E27FC236}">
                <a16:creationId xmlns:a16="http://schemas.microsoft.com/office/drawing/2014/main" id="{9680206F-35B7-362C-A54E-DFCD3DCAD66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96000" y="2128695"/>
            <a:ext cx="6019800" cy="4364180"/>
          </a:xfrm>
        </p:spPr>
      </p:pic>
    </p:spTree>
    <p:extLst>
      <p:ext uri="{BB962C8B-B14F-4D97-AF65-F5344CB8AC3E}">
        <p14:creationId xmlns:p14="http://schemas.microsoft.com/office/powerpoint/2010/main" val="12127212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161A0-6A7D-1CCC-BF20-CC0C967AB70D}"/>
              </a:ext>
            </a:extLst>
          </p:cNvPr>
          <p:cNvSpPr>
            <a:spLocks noGrp="1"/>
          </p:cNvSpPr>
          <p:nvPr>
            <p:ph type="title"/>
          </p:nvPr>
        </p:nvSpPr>
        <p:spPr/>
        <p:txBody>
          <a:bodyPr/>
          <a:lstStyle/>
          <a:p>
            <a:endParaRPr lang="en-GB"/>
          </a:p>
        </p:txBody>
      </p:sp>
      <p:pic>
        <p:nvPicPr>
          <p:cNvPr id="1026" name="Picture 2">
            <a:extLst>
              <a:ext uri="{FF2B5EF4-FFF2-40B4-BE49-F238E27FC236}">
                <a16:creationId xmlns:a16="http://schemas.microsoft.com/office/drawing/2014/main" id="{2831DBB6-B95B-E974-2549-7DCEFDD73F1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08885" y="2093229"/>
            <a:ext cx="5728855" cy="42966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5945DAE-3E2C-0085-44A6-E1C9947C245B}"/>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254261" y="365125"/>
            <a:ext cx="5728855" cy="4296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279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14FBD-6974-1F61-D083-553111B60465}"/>
              </a:ext>
            </a:extLst>
          </p:cNvPr>
          <p:cNvSpPr>
            <a:spLocks noGrp="1"/>
          </p:cNvSpPr>
          <p:nvPr>
            <p:ph type="title"/>
          </p:nvPr>
        </p:nvSpPr>
        <p:spPr/>
        <p:txBody>
          <a:bodyPr/>
          <a:lstStyle/>
          <a:p>
            <a:endParaRPr lang="en-GB" dirty="0"/>
          </a:p>
        </p:txBody>
      </p:sp>
      <p:pic>
        <p:nvPicPr>
          <p:cNvPr id="2052" name="Picture 4">
            <a:extLst>
              <a:ext uri="{FF2B5EF4-FFF2-40B4-BE49-F238E27FC236}">
                <a16:creationId xmlns:a16="http://schemas.microsoft.com/office/drawing/2014/main" id="{5336CD80-9268-4FA8-0A7C-E98CCDEB9E6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08344" y="1508760"/>
            <a:ext cx="6189345" cy="4126230"/>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4">
            <a:extLst>
              <a:ext uri="{FF2B5EF4-FFF2-40B4-BE49-F238E27FC236}">
                <a16:creationId xmlns:a16="http://schemas.microsoft.com/office/drawing/2014/main" id="{5109ACA0-E4F3-4A70-EBB4-C81179BFA508}"/>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0011" y="80497"/>
            <a:ext cx="5440680" cy="3491378"/>
          </a:xfrm>
        </p:spPr>
      </p:pic>
      <p:pic>
        <p:nvPicPr>
          <p:cNvPr id="1026" name="Picture 2" descr="No photo description available.">
            <a:extLst>
              <a:ext uri="{FF2B5EF4-FFF2-40B4-BE49-F238E27FC236}">
                <a16:creationId xmlns:a16="http://schemas.microsoft.com/office/drawing/2014/main" id="{621EACF5-1B89-0036-D378-D72AE63DB8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 y="2630362"/>
            <a:ext cx="3714749" cy="4147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3741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5AF66-5E96-0E39-93CE-83985F8F43B6}"/>
              </a:ext>
            </a:extLst>
          </p:cNvPr>
          <p:cNvSpPr>
            <a:spLocks noGrp="1"/>
          </p:cNvSpPr>
          <p:nvPr>
            <p:ph type="title"/>
          </p:nvPr>
        </p:nvSpPr>
        <p:spPr/>
        <p:txBody>
          <a:bodyPr/>
          <a:lstStyle/>
          <a:p>
            <a:endParaRPr lang="en-GB"/>
          </a:p>
        </p:txBody>
      </p:sp>
      <p:pic>
        <p:nvPicPr>
          <p:cNvPr id="3074" name="Picture 2">
            <a:extLst>
              <a:ext uri="{FF2B5EF4-FFF2-40B4-BE49-F238E27FC236}">
                <a16:creationId xmlns:a16="http://schemas.microsoft.com/office/drawing/2014/main" id="{113BFDBC-24D0-469C-078F-4ABE9E817EE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9896" y="1289996"/>
            <a:ext cx="6185896" cy="4411931"/>
          </a:xfrm>
          <a:prstGeom prst="rect">
            <a:avLst/>
          </a:prstGeom>
          <a:noFill/>
          <a:extLst>
            <a:ext uri="{909E8E84-426E-40DD-AFC4-6F175D3DCCD1}">
              <a14:hiddenFill xmlns:a14="http://schemas.microsoft.com/office/drawing/2010/main">
                <a:solidFill>
                  <a:srgbClr val="FFFFFF"/>
                </a:solidFill>
              </a14:hiddenFill>
            </a:ext>
          </a:extLst>
        </p:spPr>
      </p:pic>
      <p:pic>
        <p:nvPicPr>
          <p:cNvPr id="7" name="Content Placeholder 6">
            <a:extLst>
              <a:ext uri="{FF2B5EF4-FFF2-40B4-BE49-F238E27FC236}">
                <a16:creationId xmlns:a16="http://schemas.microsoft.com/office/drawing/2014/main" id="{F9CA0420-3CB8-C4FE-878C-075C2372C2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4884" y="1289996"/>
            <a:ext cx="5608046" cy="4225864"/>
          </a:xfrm>
          <a:prstGeom prst="rect">
            <a:avLst/>
          </a:prstGeom>
        </p:spPr>
      </p:pic>
    </p:spTree>
    <p:extLst>
      <p:ext uri="{BB962C8B-B14F-4D97-AF65-F5344CB8AC3E}">
        <p14:creationId xmlns:p14="http://schemas.microsoft.com/office/powerpoint/2010/main" val="3479279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56CC6F-DE71-43DC-8A69-B28229AC811C}"/>
              </a:ext>
            </a:extLst>
          </p:cNvPr>
          <p:cNvSpPr>
            <a:spLocks noGrp="1"/>
          </p:cNvSpPr>
          <p:nvPr>
            <p:ph type="title"/>
          </p:nvPr>
        </p:nvSpPr>
        <p:spPr>
          <a:xfrm>
            <a:off x="1898866" y="708021"/>
            <a:ext cx="8460000" cy="2154896"/>
          </a:xfrm>
        </p:spPr>
        <p:txBody>
          <a:bodyPr/>
          <a:lstStyle/>
          <a:p>
            <a:pPr algn="ctr"/>
            <a:r>
              <a:rPr lang="en-GB" dirty="0"/>
              <a:t>Purpose of meeting</a:t>
            </a:r>
          </a:p>
        </p:txBody>
      </p:sp>
      <p:sp>
        <p:nvSpPr>
          <p:cNvPr id="3" name="Title 3">
            <a:extLst>
              <a:ext uri="{FF2B5EF4-FFF2-40B4-BE49-F238E27FC236}">
                <a16:creationId xmlns:a16="http://schemas.microsoft.com/office/drawing/2014/main" id="{FB3A8067-460D-31D2-78DF-AAEE587F75BA}"/>
              </a:ext>
            </a:extLst>
          </p:cNvPr>
          <p:cNvSpPr txBox="1">
            <a:spLocks/>
          </p:cNvSpPr>
          <p:nvPr/>
        </p:nvSpPr>
        <p:spPr>
          <a:xfrm>
            <a:off x="1863306" y="2987040"/>
            <a:ext cx="8460000" cy="2154896"/>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0" i="1" kern="1200">
                <a:solidFill>
                  <a:schemeClr val="bg1"/>
                </a:solidFill>
                <a:latin typeface="Georgia" charset="0"/>
                <a:ea typeface="Georgia" charset="0"/>
                <a:cs typeface="Georgia" charset="0"/>
              </a:defRPr>
            </a:lvl1pPr>
          </a:lstStyle>
          <a:p>
            <a:pPr algn="ctr" fontAlgn="b"/>
            <a:r>
              <a:rPr lang="en-GB" sz="3600" dirty="0"/>
              <a:t>George Rogers (RDG Chair), Andy Keane (RP Chair)</a:t>
            </a:r>
            <a:endParaRPr lang="en-GB" sz="3600" i="0" dirty="0">
              <a:solidFill>
                <a:srgbClr val="000000"/>
              </a:solidFill>
              <a:latin typeface="Aptos Narrow" panose="020B0004020202020204" pitchFamily="34" charset="0"/>
            </a:endParaRPr>
          </a:p>
        </p:txBody>
      </p:sp>
    </p:spTree>
    <p:extLst>
      <p:ext uri="{BB962C8B-B14F-4D97-AF65-F5344CB8AC3E}">
        <p14:creationId xmlns:p14="http://schemas.microsoft.com/office/powerpoint/2010/main" val="2152154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67AA4-DCC3-976B-7994-A83516E30A48}"/>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72D5A1F8-C57C-FF7E-D6BE-72C37B00685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7063" y="104885"/>
            <a:ext cx="5791180" cy="4638566"/>
          </a:xfrm>
          <a:prstGeom prst="rect">
            <a:avLst/>
          </a:prstGeom>
        </p:spPr>
      </p:pic>
      <p:pic>
        <p:nvPicPr>
          <p:cNvPr id="3076" name="Picture 4">
            <a:extLst>
              <a:ext uri="{FF2B5EF4-FFF2-40B4-BE49-F238E27FC236}">
                <a16:creationId xmlns:a16="http://schemas.microsoft.com/office/drawing/2014/main" id="{E65DEDBC-1120-2E79-BDE8-EEEEF380DDE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096000" y="2891790"/>
            <a:ext cx="5958627" cy="3966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0377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FD6B7-A5DE-3F93-712D-89167A1783F9}"/>
              </a:ext>
            </a:extLst>
          </p:cNvPr>
          <p:cNvSpPr>
            <a:spLocks noGrp="1"/>
          </p:cNvSpPr>
          <p:nvPr>
            <p:ph type="title"/>
          </p:nvPr>
        </p:nvSpPr>
        <p:spPr/>
        <p:txBody>
          <a:bodyPr/>
          <a:lstStyle/>
          <a:p>
            <a:endParaRPr lang="en-GB" dirty="0"/>
          </a:p>
        </p:txBody>
      </p:sp>
      <p:pic>
        <p:nvPicPr>
          <p:cNvPr id="6" name="Content Placeholder 5">
            <a:extLst>
              <a:ext uri="{FF2B5EF4-FFF2-40B4-BE49-F238E27FC236}">
                <a16:creationId xmlns:a16="http://schemas.microsoft.com/office/drawing/2014/main" id="{4067D7E9-2755-6636-36CD-B45DD67DDB9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80180" y="1027906"/>
            <a:ext cx="5650039" cy="4337539"/>
          </a:xfrm>
        </p:spPr>
      </p:pic>
      <p:pic>
        <p:nvPicPr>
          <p:cNvPr id="8" name="Content Placeholder 7">
            <a:extLst>
              <a:ext uri="{FF2B5EF4-FFF2-40B4-BE49-F238E27FC236}">
                <a16:creationId xmlns:a16="http://schemas.microsoft.com/office/drawing/2014/main" id="{CB184C41-BCD6-1F1D-61B4-2481DFCA1D29}"/>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30815" y="1027906"/>
            <a:ext cx="5806669" cy="4463927"/>
          </a:xfrm>
        </p:spPr>
      </p:pic>
    </p:spTree>
    <p:extLst>
      <p:ext uri="{BB962C8B-B14F-4D97-AF65-F5344CB8AC3E}">
        <p14:creationId xmlns:p14="http://schemas.microsoft.com/office/powerpoint/2010/main" val="3490357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B2A0A9-91A2-C988-5348-456372FF1C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7073" y="586154"/>
            <a:ext cx="7917853" cy="5685692"/>
          </a:xfrm>
          <a:prstGeom prst="rect">
            <a:avLst/>
          </a:prstGeom>
        </p:spPr>
      </p:pic>
    </p:spTree>
    <p:extLst>
      <p:ext uri="{BB962C8B-B14F-4D97-AF65-F5344CB8AC3E}">
        <p14:creationId xmlns:p14="http://schemas.microsoft.com/office/powerpoint/2010/main" val="7426833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36F4C-1AA7-BC6C-5E63-18922D64494D}"/>
              </a:ext>
            </a:extLst>
          </p:cNvPr>
          <p:cNvSpPr>
            <a:spLocks noGrp="1"/>
          </p:cNvSpPr>
          <p:nvPr>
            <p:ph type="title"/>
          </p:nvPr>
        </p:nvSpPr>
        <p:spPr/>
        <p:txBody>
          <a:bodyPr/>
          <a:lstStyle/>
          <a:p>
            <a:endParaRPr lang="en-GB" dirty="0"/>
          </a:p>
        </p:txBody>
      </p:sp>
      <p:pic>
        <p:nvPicPr>
          <p:cNvPr id="8" name="Content Placeholder 7">
            <a:extLst>
              <a:ext uri="{FF2B5EF4-FFF2-40B4-BE49-F238E27FC236}">
                <a16:creationId xmlns:a16="http://schemas.microsoft.com/office/drawing/2014/main" id="{64EAD13C-C61E-640A-5F95-00C1D2A99A5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6266" y="181928"/>
            <a:ext cx="5989734" cy="4181123"/>
          </a:xfrm>
        </p:spPr>
      </p:pic>
      <p:pic>
        <p:nvPicPr>
          <p:cNvPr id="2050" name="Picture 2" descr="No photo description available.">
            <a:extLst>
              <a:ext uri="{FF2B5EF4-FFF2-40B4-BE49-F238E27FC236}">
                <a16:creationId xmlns:a16="http://schemas.microsoft.com/office/drawing/2014/main" id="{4BC606EA-0306-CD61-9EC3-3B6916D0A44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82848" y="1608454"/>
            <a:ext cx="5327212" cy="5128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4840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80939-73B4-74B8-6F24-D90E48E9AC71}"/>
              </a:ext>
            </a:extLst>
          </p:cNvPr>
          <p:cNvSpPr>
            <a:spLocks noGrp="1"/>
          </p:cNvSpPr>
          <p:nvPr>
            <p:ph type="title"/>
          </p:nvPr>
        </p:nvSpPr>
        <p:spPr/>
        <p:txBody>
          <a:bodyPr/>
          <a:lstStyle/>
          <a:p>
            <a:endParaRPr lang="en-GB"/>
          </a:p>
        </p:txBody>
      </p:sp>
      <p:pic>
        <p:nvPicPr>
          <p:cNvPr id="10" name="Picture 9">
            <a:extLst>
              <a:ext uri="{FF2B5EF4-FFF2-40B4-BE49-F238E27FC236}">
                <a16:creationId xmlns:a16="http://schemas.microsoft.com/office/drawing/2014/main" id="{B51FE1A8-44A9-BEF6-F7B6-EE5997E97B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106" y="0"/>
            <a:ext cx="4929188" cy="6858000"/>
          </a:xfrm>
          <a:prstGeom prst="rect">
            <a:avLst/>
          </a:prstGeom>
        </p:spPr>
      </p:pic>
      <p:pic>
        <p:nvPicPr>
          <p:cNvPr id="16" name="Content Placeholder 15">
            <a:extLst>
              <a:ext uri="{FF2B5EF4-FFF2-40B4-BE49-F238E27FC236}">
                <a16:creationId xmlns:a16="http://schemas.microsoft.com/office/drawing/2014/main" id="{0BD057B0-F2E7-70BD-AE23-483F2C477FE4}"/>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767388" y="1493464"/>
            <a:ext cx="6035675" cy="4526756"/>
          </a:xfrm>
        </p:spPr>
      </p:pic>
    </p:spTree>
    <p:extLst>
      <p:ext uri="{BB962C8B-B14F-4D97-AF65-F5344CB8AC3E}">
        <p14:creationId xmlns:p14="http://schemas.microsoft.com/office/powerpoint/2010/main" val="31170078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BF48DB-B548-6F49-4443-3D47B2C79E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5251" y="-342458"/>
            <a:ext cx="6942034" cy="6440519"/>
          </a:xfrm>
          <a:prstGeom prst="rect">
            <a:avLst/>
          </a:prstGeom>
        </p:spPr>
      </p:pic>
      <p:pic>
        <p:nvPicPr>
          <p:cNvPr id="6146" name="Picture 2">
            <a:extLst>
              <a:ext uri="{FF2B5EF4-FFF2-40B4-BE49-F238E27FC236}">
                <a16:creationId xmlns:a16="http://schemas.microsoft.com/office/drawing/2014/main" id="{F22EE53D-23EB-2D61-FBDC-200A94B3F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3397" y="5836019"/>
            <a:ext cx="6825205" cy="88336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Store logo">
            <a:extLst>
              <a:ext uri="{FF2B5EF4-FFF2-40B4-BE49-F238E27FC236}">
                <a16:creationId xmlns:a16="http://schemas.microsoft.com/office/drawing/2014/main" id="{21C34819-BD54-7B53-6F94-2E24E6986006}"/>
              </a:ext>
            </a:extLst>
          </p:cNvPr>
          <p:cNvSpPr>
            <a:spLocks noChangeAspect="1" noChangeArrowheads="1"/>
          </p:cNvSpPr>
          <p:nvPr/>
        </p:nvSpPr>
        <p:spPr bwMode="auto">
          <a:xfrm>
            <a:off x="5943599" y="3276599"/>
            <a:ext cx="2250831" cy="22508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4454713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C6939-724D-5D1D-CCEB-CB579DBAE8F8}"/>
              </a:ext>
            </a:extLst>
          </p:cNvPr>
          <p:cNvSpPr>
            <a:spLocks noGrp="1"/>
          </p:cNvSpPr>
          <p:nvPr>
            <p:ph type="title"/>
          </p:nvPr>
        </p:nvSpPr>
        <p:spPr>
          <a:xfrm>
            <a:off x="1863306" y="1657981"/>
            <a:ext cx="9721744" cy="2154896"/>
          </a:xfrm>
        </p:spPr>
        <p:txBody>
          <a:bodyPr/>
          <a:lstStyle/>
          <a:p>
            <a:pPr algn="ctr"/>
            <a:r>
              <a:rPr lang="en-GB" dirty="0"/>
              <a:t>Future Presentations</a:t>
            </a:r>
          </a:p>
        </p:txBody>
      </p:sp>
    </p:spTree>
    <p:extLst>
      <p:ext uri="{BB962C8B-B14F-4D97-AF65-F5344CB8AC3E}">
        <p14:creationId xmlns:p14="http://schemas.microsoft.com/office/powerpoint/2010/main" val="2598375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17C784-A57B-AD0B-7538-A149A4B51B9B}"/>
              </a:ext>
            </a:extLst>
          </p:cNvPr>
          <p:cNvSpPr>
            <a:spLocks noGrp="1"/>
          </p:cNvSpPr>
          <p:nvPr>
            <p:ph type="title"/>
          </p:nvPr>
        </p:nvSpPr>
        <p:spPr/>
        <p:txBody>
          <a:bodyPr/>
          <a:lstStyle/>
          <a:p>
            <a:pPr algn="ctr"/>
            <a:r>
              <a:rPr lang="en-GB"/>
              <a:t>Lunch</a:t>
            </a:r>
          </a:p>
        </p:txBody>
      </p:sp>
    </p:spTree>
    <p:extLst>
      <p:ext uri="{BB962C8B-B14F-4D97-AF65-F5344CB8AC3E}">
        <p14:creationId xmlns:p14="http://schemas.microsoft.com/office/powerpoint/2010/main" val="34488113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82157-16DA-DFE3-A37D-F5638455AA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8389E5-0358-A93F-D374-CBF78E0F2376}"/>
              </a:ext>
            </a:extLst>
          </p:cNvPr>
          <p:cNvSpPr>
            <a:spLocks noGrp="1"/>
          </p:cNvSpPr>
          <p:nvPr>
            <p:ph type="title"/>
          </p:nvPr>
        </p:nvSpPr>
        <p:spPr>
          <a:xfrm>
            <a:off x="2012656" y="2410229"/>
            <a:ext cx="8585946" cy="1181101"/>
          </a:xfrm>
        </p:spPr>
        <p:txBody>
          <a:bodyPr/>
          <a:lstStyle/>
          <a:p>
            <a:pPr algn="ctr"/>
            <a:r>
              <a:rPr lang="en-GB" sz="5400" dirty="0" err="1">
                <a:latin typeface="Georgia" panose="02040502050405020303" pitchFamily="18" charset="0"/>
              </a:rPr>
              <a:t>TheNorthern</a:t>
            </a:r>
            <a:r>
              <a:rPr lang="en-GB" sz="5400" dirty="0">
                <a:latin typeface="Georgia" panose="02040502050405020303" pitchFamily="18" charset="0"/>
              </a:rPr>
              <a:t> Canals Association meetings</a:t>
            </a:r>
          </a:p>
        </p:txBody>
      </p:sp>
      <p:sp>
        <p:nvSpPr>
          <p:cNvPr id="3" name="Title 1">
            <a:extLst>
              <a:ext uri="{FF2B5EF4-FFF2-40B4-BE49-F238E27FC236}">
                <a16:creationId xmlns:a16="http://schemas.microsoft.com/office/drawing/2014/main" id="{B636B89C-529E-1035-2DEE-72F0E08EA8CE}"/>
              </a:ext>
            </a:extLst>
          </p:cNvPr>
          <p:cNvSpPr txBox="1">
            <a:spLocks/>
          </p:cNvSpPr>
          <p:nvPr/>
        </p:nvSpPr>
        <p:spPr>
          <a:xfrm>
            <a:off x="2677055" y="4447771"/>
            <a:ext cx="7495799" cy="975359"/>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0" i="1" kern="1200">
                <a:solidFill>
                  <a:schemeClr val="bg1"/>
                </a:solidFill>
                <a:latin typeface="Georgia" charset="0"/>
                <a:ea typeface="Georgia" charset="0"/>
                <a:cs typeface="Georgia" charset="0"/>
              </a:defRPr>
            </a:lvl1pPr>
          </a:lstStyle>
          <a:p>
            <a:pPr algn="ctr"/>
            <a:r>
              <a:rPr lang="en-GB" sz="3600" dirty="0"/>
              <a:t>Andy Keane</a:t>
            </a:r>
            <a:endParaRPr lang="en-GB" sz="3200" dirty="0"/>
          </a:p>
        </p:txBody>
      </p:sp>
    </p:spTree>
    <p:extLst>
      <p:ext uri="{BB962C8B-B14F-4D97-AF65-F5344CB8AC3E}">
        <p14:creationId xmlns:p14="http://schemas.microsoft.com/office/powerpoint/2010/main" val="42944984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06027-274E-9786-095B-7FE3D91E3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2537E4-8420-53A6-E29B-3AA40660808A}"/>
              </a:ext>
            </a:extLst>
          </p:cNvPr>
          <p:cNvSpPr>
            <a:spLocks noGrp="1"/>
          </p:cNvSpPr>
          <p:nvPr>
            <p:ph type="title"/>
          </p:nvPr>
        </p:nvSpPr>
        <p:spPr>
          <a:xfrm>
            <a:off x="1905000" y="528692"/>
            <a:ext cx="8382000" cy="431428"/>
          </a:xfrm>
        </p:spPr>
        <p:txBody>
          <a:bodyPr/>
          <a:lstStyle/>
          <a:p>
            <a:pPr algn="ctr"/>
            <a:r>
              <a:rPr lang="en-GB" sz="2400" dirty="0"/>
              <a:t>background</a:t>
            </a:r>
          </a:p>
        </p:txBody>
      </p:sp>
      <p:sp>
        <p:nvSpPr>
          <p:cNvPr id="6" name="Content Placeholder 2">
            <a:extLst>
              <a:ext uri="{FF2B5EF4-FFF2-40B4-BE49-F238E27FC236}">
                <a16:creationId xmlns:a16="http://schemas.microsoft.com/office/drawing/2014/main" id="{66514837-E26C-85D0-91A7-3E912E9B2DFA}"/>
              </a:ext>
            </a:extLst>
          </p:cNvPr>
          <p:cNvSpPr txBox="1">
            <a:spLocks/>
          </p:cNvSpPr>
          <p:nvPr/>
        </p:nvSpPr>
        <p:spPr>
          <a:xfrm>
            <a:off x="1709918" y="1193800"/>
            <a:ext cx="9633722" cy="4277360"/>
          </a:xfrm>
          <a:prstGeom prst="rect">
            <a:avLst/>
          </a:prstGeom>
        </p:spPr>
        <p:txBody>
          <a:bodyPr vert="horz" lIns="0" tIns="0" rIns="0" bIns="0" rtlCol="0">
            <a:noAutofit/>
          </a:bodyPr>
          <a:lstStyle>
            <a:lvl1pPr marL="108000" indent="-108000" algn="l" defTabSz="914400" rtl="0" eaLnBrk="1" latinLnBrk="0" hangingPunct="1">
              <a:lnSpc>
                <a:spcPts val="2000"/>
              </a:lnSpc>
              <a:spcBef>
                <a:spcPts val="0"/>
              </a:spcBef>
              <a:spcAft>
                <a:spcPts val="1500"/>
              </a:spcAft>
              <a:buFont typeface="Arial"/>
              <a:buChar char="•"/>
              <a:defRPr sz="1800" b="0" i="0" kern="1200">
                <a:solidFill>
                  <a:schemeClr val="tx1"/>
                </a:solidFill>
                <a:latin typeface="Georgia" charset="0"/>
                <a:ea typeface="Georgia" charset="0"/>
                <a:cs typeface="Georgia" charset="0"/>
              </a:defRPr>
            </a:lvl1pPr>
            <a:lvl2pPr marL="0" indent="0" algn="l" defTabSz="914400" rtl="0" eaLnBrk="1" latinLnBrk="0" hangingPunct="1">
              <a:lnSpc>
                <a:spcPts val="2000"/>
              </a:lnSpc>
              <a:spcBef>
                <a:spcPts val="0"/>
              </a:spcBef>
              <a:spcAft>
                <a:spcPts val="1500"/>
              </a:spcAft>
              <a:buFont typeface="Arial"/>
              <a:buNone/>
              <a:tabLst/>
              <a:defRPr sz="1800" b="0" i="0" kern="1200">
                <a:solidFill>
                  <a:schemeClr val="tx1"/>
                </a:solidFill>
                <a:latin typeface="Georgia" charset="0"/>
                <a:ea typeface="Georgia" charset="0"/>
                <a:cs typeface="Georgia" charset="0"/>
              </a:defRPr>
            </a:lvl2pPr>
            <a:lvl3pPr marL="216000" indent="-108000" algn="l" defTabSz="914400" rtl="0" eaLnBrk="1" latinLnBrk="0" hangingPunct="1">
              <a:lnSpc>
                <a:spcPts val="1600"/>
              </a:lnSpc>
              <a:spcBef>
                <a:spcPts val="0"/>
              </a:spcBef>
              <a:spcAft>
                <a:spcPts val="800"/>
              </a:spcAft>
              <a:buFont typeface="Arial"/>
              <a:buChar char="•"/>
              <a:defRPr sz="1400" b="0" i="0" kern="1200">
                <a:solidFill>
                  <a:schemeClr val="tx1"/>
                </a:solidFill>
                <a:latin typeface="Georgia" charset="0"/>
                <a:ea typeface="Georgia" charset="0"/>
                <a:cs typeface="Georgia" charset="0"/>
              </a:defRPr>
            </a:lvl3pPr>
            <a:lvl4pPr marL="216000" indent="0" algn="l" defTabSz="914400" rtl="0" eaLnBrk="1" latinLnBrk="0" hangingPunct="1">
              <a:lnSpc>
                <a:spcPts val="1600"/>
              </a:lnSpc>
              <a:spcBef>
                <a:spcPts val="0"/>
              </a:spcBef>
              <a:spcAft>
                <a:spcPts val="800"/>
              </a:spcAft>
              <a:buFont typeface="Arial"/>
              <a:buNone/>
              <a:defRPr sz="1400" b="0" i="0" kern="1200">
                <a:solidFill>
                  <a:schemeClr val="tx1"/>
                </a:solidFill>
                <a:latin typeface="Georgia" charset="0"/>
                <a:ea typeface="Georgia" charset="0"/>
                <a:cs typeface="Georgia" charset="0"/>
              </a:defRPr>
            </a:lvl4pPr>
            <a:lvl5pPr marL="324000" indent="-108000" algn="l" defTabSz="914400" rtl="0" eaLnBrk="1" latinLnBrk="0" hangingPunct="1">
              <a:lnSpc>
                <a:spcPts val="1400"/>
              </a:lnSpc>
              <a:spcBef>
                <a:spcPts val="0"/>
              </a:spcBef>
              <a:spcAft>
                <a:spcPts val="700"/>
              </a:spcAft>
              <a:buFont typeface="Arial"/>
              <a:buChar char="•"/>
              <a:defRPr sz="1200" b="0" i="0" kern="1200">
                <a:solidFill>
                  <a:schemeClr val="tx1"/>
                </a:solidFill>
                <a:latin typeface="Georgia"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04000" indent="-540000">
              <a:lnSpc>
                <a:spcPct val="100000"/>
              </a:lnSpc>
            </a:pPr>
            <a:r>
              <a:rPr lang="en-GB" sz="2800" dirty="0">
                <a:latin typeface="+mn-lt"/>
              </a:rPr>
              <a:t>In 1978, Robert Higgs founded the Southern Canals Association, followed by Keith Gibson’s Northern Canals Association in 1991. </a:t>
            </a:r>
          </a:p>
          <a:p>
            <a:pPr marL="504000" indent="-540000">
              <a:lnSpc>
                <a:spcPct val="100000"/>
              </a:lnSpc>
            </a:pPr>
            <a:r>
              <a:rPr lang="en-GB" sz="2800" dirty="0">
                <a:latin typeface="+mn-lt"/>
              </a:rPr>
              <a:t>The SCA folded during the late 2010’s due to low attendances.</a:t>
            </a:r>
          </a:p>
          <a:p>
            <a:pPr marL="504000" indent="-540000">
              <a:lnSpc>
                <a:spcPct val="100000"/>
              </a:lnSpc>
            </a:pPr>
            <a:r>
              <a:rPr lang="en-GB" sz="2800" dirty="0">
                <a:latin typeface="+mn-lt"/>
              </a:rPr>
              <a:t>The NCA stopped holding meetings in 2018 but restarted following COVID in 2022.</a:t>
            </a:r>
          </a:p>
          <a:p>
            <a:pPr marL="504000" indent="-540000">
              <a:lnSpc>
                <a:spcPct val="100000"/>
              </a:lnSpc>
            </a:pPr>
            <a:r>
              <a:rPr lang="en-GB" sz="2800" dirty="0">
                <a:latin typeface="+mn-lt"/>
              </a:rPr>
              <a:t>The NCA currently holds two meetings per year dovetailed around the annual Restoration conference. It has organised 87 site visits to date.</a:t>
            </a:r>
          </a:p>
          <a:p>
            <a:pPr marL="0" indent="0">
              <a:lnSpc>
                <a:spcPct val="100000"/>
              </a:lnSpc>
              <a:buFont typeface="Arial"/>
              <a:buNone/>
            </a:pPr>
            <a:endParaRPr lang="en-GB" sz="2800" dirty="0">
              <a:latin typeface="+mn-lt"/>
            </a:endParaRPr>
          </a:p>
          <a:p>
            <a:pPr marL="0" indent="0">
              <a:buFont typeface="Arial"/>
              <a:buNone/>
            </a:pPr>
            <a:endParaRPr lang="en-GB" sz="2000" dirty="0"/>
          </a:p>
          <a:p>
            <a:pPr marL="0" indent="0">
              <a:buFont typeface="Arial"/>
              <a:buNone/>
            </a:pPr>
            <a:endParaRPr lang="en-GB" sz="2000" dirty="0"/>
          </a:p>
        </p:txBody>
      </p:sp>
    </p:spTree>
    <p:extLst>
      <p:ext uri="{BB962C8B-B14F-4D97-AF65-F5344CB8AC3E}">
        <p14:creationId xmlns:p14="http://schemas.microsoft.com/office/powerpoint/2010/main" val="1627697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3582" y="232579"/>
            <a:ext cx="6592977" cy="1022555"/>
          </a:xfrm>
        </p:spPr>
        <p:txBody>
          <a:bodyPr/>
          <a:lstStyle/>
          <a:p>
            <a:pPr algn="ctr"/>
            <a:r>
              <a:rPr lang="en-GB" dirty="0"/>
              <a:t>IWA restoration panel</a:t>
            </a:r>
          </a:p>
        </p:txBody>
      </p:sp>
      <p:sp>
        <p:nvSpPr>
          <p:cNvPr id="4" name="Content Placeholder 2">
            <a:extLst>
              <a:ext uri="{FF2B5EF4-FFF2-40B4-BE49-F238E27FC236}">
                <a16:creationId xmlns:a16="http://schemas.microsoft.com/office/drawing/2014/main" id="{1DA3E9AC-7F8B-A75D-1974-33E07213B56E}"/>
              </a:ext>
            </a:extLst>
          </p:cNvPr>
          <p:cNvSpPr>
            <a:spLocks noGrp="1"/>
          </p:cNvSpPr>
          <p:nvPr>
            <p:ph idx="1"/>
          </p:nvPr>
        </p:nvSpPr>
        <p:spPr>
          <a:xfrm>
            <a:off x="1827111" y="1635760"/>
            <a:ext cx="8834120" cy="3967106"/>
          </a:xfrm>
        </p:spPr>
        <p:txBody>
          <a:bodyPr/>
          <a:lstStyle/>
          <a:p>
            <a:pPr marL="342900" indent="-342900">
              <a:lnSpc>
                <a:spcPct val="100000"/>
              </a:lnSpc>
              <a:spcBef>
                <a:spcPts val="600"/>
              </a:spcBef>
              <a:buFont typeface="+mj-lt"/>
              <a:buAutoNum type="arabicPeriod"/>
            </a:pPr>
            <a:r>
              <a:rPr lang="en-GB" sz="2400" spc="40" dirty="0">
                <a:latin typeface="+mn-lt"/>
              </a:rPr>
              <a:t>The RP will be a conduit for communications between restoration groups and IWA.</a:t>
            </a:r>
          </a:p>
          <a:p>
            <a:pPr marL="342900" indent="-342900">
              <a:lnSpc>
                <a:spcPct val="100000"/>
              </a:lnSpc>
              <a:spcBef>
                <a:spcPts val="600"/>
              </a:spcBef>
              <a:buFont typeface="+mj-lt"/>
              <a:buAutoNum type="arabicPeriod"/>
            </a:pPr>
            <a:r>
              <a:rPr lang="en-GB" sz="2400" spc="40" dirty="0">
                <a:latin typeface="+mn-lt"/>
              </a:rPr>
              <a:t>The RP will aim to foster further communications between restoration groups.</a:t>
            </a:r>
          </a:p>
          <a:p>
            <a:pPr marL="342900" indent="-342900">
              <a:lnSpc>
                <a:spcPct val="100000"/>
              </a:lnSpc>
              <a:spcBef>
                <a:spcPts val="600"/>
              </a:spcBef>
              <a:buFont typeface="+mj-lt"/>
              <a:buAutoNum type="arabicPeriod"/>
            </a:pPr>
            <a:r>
              <a:rPr lang="en-GB" sz="2400" spc="40" dirty="0">
                <a:latin typeface="+mn-lt"/>
              </a:rPr>
              <a:t>The RP will organise a series of online, topic specific sessions to address items of interest to restoration groups.</a:t>
            </a:r>
          </a:p>
          <a:p>
            <a:pPr marL="342900" indent="-342900">
              <a:lnSpc>
                <a:spcPct val="100000"/>
              </a:lnSpc>
              <a:spcBef>
                <a:spcPts val="600"/>
              </a:spcBef>
              <a:buFont typeface="+mj-lt"/>
              <a:buAutoNum type="arabicPeriod"/>
            </a:pPr>
            <a:r>
              <a:rPr lang="en-GB" sz="2400" spc="40" dirty="0">
                <a:latin typeface="+mn-lt"/>
              </a:rPr>
              <a:t>IWA wants the RP to be complementary and contributory to other networking and knowledge sharing forums, including NCA and the annual IWA/CRT Restoration Conference. Face-to-face meetings will be coordinated to interleave with these </a:t>
            </a:r>
            <a:r>
              <a:rPr lang="en-GB" sz="2400" spc="40">
                <a:latin typeface="+mn-lt"/>
              </a:rPr>
              <a:t>other forums.</a:t>
            </a:r>
            <a:endParaRPr lang="en-GB" sz="2400" spc="40" dirty="0">
              <a:latin typeface="+mn-lt"/>
            </a:endParaRPr>
          </a:p>
        </p:txBody>
      </p:sp>
    </p:spTree>
    <p:extLst>
      <p:ext uri="{BB962C8B-B14F-4D97-AF65-F5344CB8AC3E}">
        <p14:creationId xmlns:p14="http://schemas.microsoft.com/office/powerpoint/2010/main" val="3156345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A330A-E184-7AFB-B471-7144B49783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2552B-3059-2837-2FBE-EEF4B5E14E5F}"/>
              </a:ext>
            </a:extLst>
          </p:cNvPr>
          <p:cNvSpPr>
            <a:spLocks noGrp="1"/>
          </p:cNvSpPr>
          <p:nvPr>
            <p:ph type="title"/>
          </p:nvPr>
        </p:nvSpPr>
        <p:spPr>
          <a:xfrm>
            <a:off x="1864360" y="1057012"/>
            <a:ext cx="8382000" cy="431428"/>
          </a:xfrm>
        </p:spPr>
        <p:txBody>
          <a:bodyPr/>
          <a:lstStyle/>
          <a:p>
            <a:pPr algn="ctr"/>
            <a:r>
              <a:rPr lang="en-GB" sz="2400" dirty="0"/>
              <a:t>NCA forward programme</a:t>
            </a:r>
          </a:p>
        </p:txBody>
      </p:sp>
      <p:graphicFrame>
        <p:nvGraphicFramePr>
          <p:cNvPr id="3" name="Table 2">
            <a:extLst>
              <a:ext uri="{FF2B5EF4-FFF2-40B4-BE49-F238E27FC236}">
                <a16:creationId xmlns:a16="http://schemas.microsoft.com/office/drawing/2014/main" id="{31063190-0A72-28DE-30A6-B4BD02482A5B}"/>
              </a:ext>
            </a:extLst>
          </p:cNvPr>
          <p:cNvGraphicFramePr>
            <a:graphicFrameLocks noGrp="1"/>
          </p:cNvGraphicFramePr>
          <p:nvPr>
            <p:extLst>
              <p:ext uri="{D42A27DB-BD31-4B8C-83A1-F6EECF244321}">
                <p14:modId xmlns:p14="http://schemas.microsoft.com/office/powerpoint/2010/main" val="585039283"/>
              </p:ext>
            </p:extLst>
          </p:nvPr>
        </p:nvGraphicFramePr>
        <p:xfrm>
          <a:off x="1391920" y="2160810"/>
          <a:ext cx="10398760" cy="2639190"/>
        </p:xfrm>
        <a:graphic>
          <a:graphicData uri="http://schemas.openxmlformats.org/drawingml/2006/table">
            <a:tbl>
              <a:tblPr firstRow="1" firstCol="1" bandRow="1">
                <a:tableStyleId>{5C22544A-7EE6-4342-B048-85BDC9FD1C3A}</a:tableStyleId>
              </a:tblPr>
              <a:tblGrid>
                <a:gridCol w="2813782">
                  <a:extLst>
                    <a:ext uri="{9D8B030D-6E8A-4147-A177-3AD203B41FA5}">
                      <a16:colId xmlns:a16="http://schemas.microsoft.com/office/drawing/2014/main" val="1703513976"/>
                    </a:ext>
                  </a:extLst>
                </a:gridCol>
                <a:gridCol w="7584978">
                  <a:extLst>
                    <a:ext uri="{9D8B030D-6E8A-4147-A177-3AD203B41FA5}">
                      <a16:colId xmlns:a16="http://schemas.microsoft.com/office/drawing/2014/main" val="3454819966"/>
                    </a:ext>
                  </a:extLst>
                </a:gridCol>
              </a:tblGrid>
              <a:tr h="0">
                <a:tc>
                  <a:txBody>
                    <a:bodyPr/>
                    <a:lstStyle/>
                    <a:p>
                      <a:pPr>
                        <a:lnSpc>
                          <a:spcPct val="107000"/>
                        </a:lnSpc>
                        <a:spcAft>
                          <a:spcPts val="800"/>
                        </a:spcAft>
                        <a:buNone/>
                      </a:pPr>
                      <a:r>
                        <a:rPr lang="en-GB" sz="2800" kern="100">
                          <a:effectLst/>
                        </a:rPr>
                        <a:t>Date</a:t>
                      </a:r>
                      <a:endParaRPr lang="en-GB"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800" kern="100">
                          <a:effectLst/>
                        </a:rPr>
                        <a:t>Host Society / Organisation</a:t>
                      </a:r>
                      <a:endParaRPr lang="en-GB"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4804804"/>
                  </a:ext>
                </a:extLst>
              </a:tr>
              <a:tr h="0">
                <a:tc>
                  <a:txBody>
                    <a:bodyPr/>
                    <a:lstStyle/>
                    <a:p>
                      <a:pPr>
                        <a:lnSpc>
                          <a:spcPct val="107000"/>
                        </a:lnSpc>
                        <a:spcAft>
                          <a:spcPts val="800"/>
                        </a:spcAft>
                        <a:buNone/>
                      </a:pPr>
                      <a:r>
                        <a:rPr lang="en-GB" sz="2800" kern="100">
                          <a:effectLst/>
                        </a:rPr>
                        <a:t>4 October 2026</a:t>
                      </a:r>
                      <a:endParaRPr lang="en-GB"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800" kern="100">
                          <a:effectLst/>
                        </a:rPr>
                        <a:t>Avon Navigation Trust</a:t>
                      </a:r>
                      <a:endParaRPr lang="en-GB"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2423961"/>
                  </a:ext>
                </a:extLst>
              </a:tr>
              <a:tr h="0">
                <a:tc>
                  <a:txBody>
                    <a:bodyPr/>
                    <a:lstStyle/>
                    <a:p>
                      <a:pPr>
                        <a:lnSpc>
                          <a:spcPct val="107000"/>
                        </a:lnSpc>
                        <a:spcAft>
                          <a:spcPts val="800"/>
                        </a:spcAft>
                        <a:buNone/>
                      </a:pPr>
                      <a:r>
                        <a:rPr lang="en-GB" sz="2800" kern="100">
                          <a:effectLst/>
                        </a:rPr>
                        <a:t>21 March 2027</a:t>
                      </a:r>
                      <a:endParaRPr lang="en-GB"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800" kern="100">
                          <a:effectLst/>
                        </a:rPr>
                        <a:t>Wilts and Berks Canal Society</a:t>
                      </a:r>
                      <a:endParaRPr lang="en-GB"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308608"/>
                  </a:ext>
                </a:extLst>
              </a:tr>
              <a:tr h="0">
                <a:tc>
                  <a:txBody>
                    <a:bodyPr/>
                    <a:lstStyle/>
                    <a:p>
                      <a:pPr>
                        <a:lnSpc>
                          <a:spcPct val="107000"/>
                        </a:lnSpc>
                        <a:spcAft>
                          <a:spcPts val="800"/>
                        </a:spcAft>
                        <a:buNone/>
                      </a:pPr>
                      <a:r>
                        <a:rPr lang="en-GB" sz="2800" kern="100">
                          <a:effectLst/>
                        </a:rPr>
                        <a:t>10 October 2027</a:t>
                      </a:r>
                      <a:endParaRPr lang="en-GB"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800" kern="100" dirty="0">
                          <a:effectLst/>
                        </a:rPr>
                        <a:t>Sankey Canal Restoration Society (their 4th hosting)</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1697991"/>
                  </a:ext>
                </a:extLst>
              </a:tr>
              <a:tr h="0">
                <a:tc>
                  <a:txBody>
                    <a:bodyPr/>
                    <a:lstStyle/>
                    <a:p>
                      <a:pPr>
                        <a:lnSpc>
                          <a:spcPct val="107000"/>
                        </a:lnSpc>
                        <a:spcAft>
                          <a:spcPts val="800"/>
                        </a:spcAft>
                        <a:buNone/>
                      </a:pPr>
                      <a:r>
                        <a:rPr lang="en-GB" sz="2800" kern="100">
                          <a:effectLst/>
                        </a:rPr>
                        <a:t>26 March 2028</a:t>
                      </a:r>
                      <a:endParaRPr lang="en-GB"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800" kern="100">
                          <a:effectLst/>
                        </a:rPr>
                        <a:t>Buckingham Canal Society</a:t>
                      </a:r>
                      <a:endParaRPr lang="en-GB"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6662623"/>
                  </a:ext>
                </a:extLst>
              </a:tr>
              <a:tr h="0">
                <a:tc>
                  <a:txBody>
                    <a:bodyPr/>
                    <a:lstStyle/>
                    <a:p>
                      <a:pPr>
                        <a:lnSpc>
                          <a:spcPct val="107000"/>
                        </a:lnSpc>
                        <a:spcAft>
                          <a:spcPts val="800"/>
                        </a:spcAft>
                        <a:buNone/>
                      </a:pPr>
                      <a:r>
                        <a:rPr lang="en-GB" sz="2800" kern="100">
                          <a:effectLst/>
                        </a:rPr>
                        <a:t>October 2028</a:t>
                      </a:r>
                      <a:endParaRPr lang="en-GB" sz="2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800" kern="100" dirty="0">
                          <a:effectLst/>
                        </a:rPr>
                        <a:t>Hereford &amp; Gloucester - To be confirmed</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8330573"/>
                  </a:ext>
                </a:extLst>
              </a:tr>
            </a:tbl>
          </a:graphicData>
        </a:graphic>
      </p:graphicFrame>
    </p:spTree>
    <p:extLst>
      <p:ext uri="{BB962C8B-B14F-4D97-AF65-F5344CB8AC3E}">
        <p14:creationId xmlns:p14="http://schemas.microsoft.com/office/powerpoint/2010/main" val="14058933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64F3D-FCF6-1D00-5432-0B69373C3F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DF283-5B1D-7261-CCD2-B7D711B2D403}"/>
              </a:ext>
            </a:extLst>
          </p:cNvPr>
          <p:cNvSpPr>
            <a:spLocks noGrp="1"/>
          </p:cNvSpPr>
          <p:nvPr>
            <p:ph type="title"/>
          </p:nvPr>
        </p:nvSpPr>
        <p:spPr>
          <a:xfrm>
            <a:off x="1905000" y="528692"/>
            <a:ext cx="8382000" cy="431428"/>
          </a:xfrm>
        </p:spPr>
        <p:txBody>
          <a:bodyPr/>
          <a:lstStyle/>
          <a:p>
            <a:pPr algn="ctr"/>
            <a:r>
              <a:rPr lang="en-GB" sz="2400" dirty="0"/>
              <a:t>NCA recommendations</a:t>
            </a:r>
          </a:p>
        </p:txBody>
      </p:sp>
      <p:sp>
        <p:nvSpPr>
          <p:cNvPr id="6" name="Content Placeholder 2">
            <a:extLst>
              <a:ext uri="{FF2B5EF4-FFF2-40B4-BE49-F238E27FC236}">
                <a16:creationId xmlns:a16="http://schemas.microsoft.com/office/drawing/2014/main" id="{7429978D-573A-14F6-0FFE-9A6C90D9E872}"/>
              </a:ext>
            </a:extLst>
          </p:cNvPr>
          <p:cNvSpPr txBox="1">
            <a:spLocks/>
          </p:cNvSpPr>
          <p:nvPr/>
        </p:nvSpPr>
        <p:spPr>
          <a:xfrm>
            <a:off x="1415278" y="1158240"/>
            <a:ext cx="9633722" cy="4277360"/>
          </a:xfrm>
          <a:prstGeom prst="rect">
            <a:avLst/>
          </a:prstGeom>
        </p:spPr>
        <p:txBody>
          <a:bodyPr vert="horz" lIns="0" tIns="0" rIns="0" bIns="0" rtlCol="0">
            <a:noAutofit/>
          </a:bodyPr>
          <a:lstStyle>
            <a:lvl1pPr marL="108000" indent="-108000" algn="l" defTabSz="914400" rtl="0" eaLnBrk="1" latinLnBrk="0" hangingPunct="1">
              <a:lnSpc>
                <a:spcPts val="2000"/>
              </a:lnSpc>
              <a:spcBef>
                <a:spcPts val="0"/>
              </a:spcBef>
              <a:spcAft>
                <a:spcPts val="1500"/>
              </a:spcAft>
              <a:buFont typeface="Arial"/>
              <a:buChar char="•"/>
              <a:defRPr sz="1800" b="0" i="0" kern="1200">
                <a:solidFill>
                  <a:schemeClr val="tx1"/>
                </a:solidFill>
                <a:latin typeface="Georgia" charset="0"/>
                <a:ea typeface="Georgia" charset="0"/>
                <a:cs typeface="Georgia" charset="0"/>
              </a:defRPr>
            </a:lvl1pPr>
            <a:lvl2pPr marL="0" indent="0" algn="l" defTabSz="914400" rtl="0" eaLnBrk="1" latinLnBrk="0" hangingPunct="1">
              <a:lnSpc>
                <a:spcPts val="2000"/>
              </a:lnSpc>
              <a:spcBef>
                <a:spcPts val="0"/>
              </a:spcBef>
              <a:spcAft>
                <a:spcPts val="1500"/>
              </a:spcAft>
              <a:buFont typeface="Arial"/>
              <a:buNone/>
              <a:tabLst/>
              <a:defRPr sz="1800" b="0" i="0" kern="1200">
                <a:solidFill>
                  <a:schemeClr val="tx1"/>
                </a:solidFill>
                <a:latin typeface="Georgia" charset="0"/>
                <a:ea typeface="Georgia" charset="0"/>
                <a:cs typeface="Georgia" charset="0"/>
              </a:defRPr>
            </a:lvl2pPr>
            <a:lvl3pPr marL="216000" indent="-108000" algn="l" defTabSz="914400" rtl="0" eaLnBrk="1" latinLnBrk="0" hangingPunct="1">
              <a:lnSpc>
                <a:spcPts val="1600"/>
              </a:lnSpc>
              <a:spcBef>
                <a:spcPts val="0"/>
              </a:spcBef>
              <a:spcAft>
                <a:spcPts val="800"/>
              </a:spcAft>
              <a:buFont typeface="Arial"/>
              <a:buChar char="•"/>
              <a:defRPr sz="1400" b="0" i="0" kern="1200">
                <a:solidFill>
                  <a:schemeClr val="tx1"/>
                </a:solidFill>
                <a:latin typeface="Georgia" charset="0"/>
                <a:ea typeface="Georgia" charset="0"/>
                <a:cs typeface="Georgia" charset="0"/>
              </a:defRPr>
            </a:lvl3pPr>
            <a:lvl4pPr marL="216000" indent="0" algn="l" defTabSz="914400" rtl="0" eaLnBrk="1" latinLnBrk="0" hangingPunct="1">
              <a:lnSpc>
                <a:spcPts val="1600"/>
              </a:lnSpc>
              <a:spcBef>
                <a:spcPts val="0"/>
              </a:spcBef>
              <a:spcAft>
                <a:spcPts val="800"/>
              </a:spcAft>
              <a:buFont typeface="Arial"/>
              <a:buNone/>
              <a:defRPr sz="1400" b="0" i="0" kern="1200">
                <a:solidFill>
                  <a:schemeClr val="tx1"/>
                </a:solidFill>
                <a:latin typeface="Georgia" charset="0"/>
                <a:ea typeface="Georgia" charset="0"/>
                <a:cs typeface="Georgia" charset="0"/>
              </a:defRPr>
            </a:lvl4pPr>
            <a:lvl5pPr marL="324000" indent="-108000" algn="l" defTabSz="914400" rtl="0" eaLnBrk="1" latinLnBrk="0" hangingPunct="1">
              <a:lnSpc>
                <a:spcPts val="1400"/>
              </a:lnSpc>
              <a:spcBef>
                <a:spcPts val="0"/>
              </a:spcBef>
              <a:spcAft>
                <a:spcPts val="700"/>
              </a:spcAft>
              <a:buFont typeface="Arial"/>
              <a:buChar char="•"/>
              <a:defRPr sz="1200" b="0" i="0" kern="1200">
                <a:solidFill>
                  <a:schemeClr val="tx1"/>
                </a:solidFill>
                <a:latin typeface="Georgia"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04000" indent="-540000">
              <a:lnSpc>
                <a:spcPct val="100000"/>
              </a:lnSpc>
            </a:pPr>
            <a:r>
              <a:rPr lang="en-GB" sz="2800" dirty="0">
                <a:latin typeface="+mn-lt"/>
              </a:rPr>
              <a:t>The NCA’s meeting format should continue broadly as it is: locally driven by host societies and designed to dovetail with the Restoration Conferences.</a:t>
            </a:r>
          </a:p>
          <a:p>
            <a:pPr marL="504000" indent="-540000">
              <a:lnSpc>
                <a:spcPct val="100000"/>
              </a:lnSpc>
            </a:pPr>
            <a:r>
              <a:rPr lang="en-GB" sz="2800" dirty="0">
                <a:latin typeface="+mn-lt"/>
              </a:rPr>
              <a:t>The Restoration Conferences should return to the Wolverhampton model, focusing on the national issues of the day through a centralised venue, longer programme, national speakers and seminars.</a:t>
            </a:r>
          </a:p>
          <a:p>
            <a:pPr marL="504000" indent="-540000">
              <a:lnSpc>
                <a:spcPct val="100000"/>
              </a:lnSpc>
            </a:pPr>
            <a:r>
              <a:rPr lang="en-GB" sz="2800" dirty="0">
                <a:latin typeface="+mn-lt"/>
              </a:rPr>
              <a:t>The NCA should continue to provide an independent forum for open email discussion between organisations.</a:t>
            </a:r>
          </a:p>
          <a:p>
            <a:pPr marL="504000" indent="-540000">
              <a:lnSpc>
                <a:spcPct val="100000"/>
              </a:lnSpc>
            </a:pPr>
            <a:r>
              <a:rPr lang="en-GB" sz="2800" dirty="0">
                <a:latin typeface="+mn-lt"/>
              </a:rPr>
              <a:t>The NCA should maintain its link between the Weeping Cross fund and local groups.</a:t>
            </a:r>
          </a:p>
        </p:txBody>
      </p:sp>
    </p:spTree>
    <p:extLst>
      <p:ext uri="{BB962C8B-B14F-4D97-AF65-F5344CB8AC3E}">
        <p14:creationId xmlns:p14="http://schemas.microsoft.com/office/powerpoint/2010/main" val="28743565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5720E-8CC4-2E13-B149-5DB5B63324FE}"/>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13829A52-7EFA-DB60-54F0-CD6F8D47DA4C}"/>
              </a:ext>
            </a:extLst>
          </p:cNvPr>
          <p:cNvSpPr>
            <a:spLocks noGrp="1"/>
          </p:cNvSpPr>
          <p:nvPr>
            <p:ph type="title"/>
          </p:nvPr>
        </p:nvSpPr>
        <p:spPr>
          <a:xfrm>
            <a:off x="1957440" y="2931622"/>
            <a:ext cx="8460000" cy="1174173"/>
          </a:xfrm>
        </p:spPr>
        <p:txBody>
          <a:bodyPr/>
          <a:lstStyle/>
          <a:p>
            <a:pPr algn="ctr"/>
            <a:r>
              <a:rPr lang="en-GB" dirty="0"/>
              <a:t>How can IWA support restoration groups with CDM compliance?</a:t>
            </a:r>
            <a:endParaRPr lang="en-GB" sz="4800" dirty="0"/>
          </a:p>
        </p:txBody>
      </p:sp>
      <p:sp>
        <p:nvSpPr>
          <p:cNvPr id="6" name="TextBox 5">
            <a:extLst>
              <a:ext uri="{FF2B5EF4-FFF2-40B4-BE49-F238E27FC236}">
                <a16:creationId xmlns:a16="http://schemas.microsoft.com/office/drawing/2014/main" id="{5E66912C-E337-62F9-57D6-4742B752206D}"/>
              </a:ext>
            </a:extLst>
          </p:cNvPr>
          <p:cNvSpPr txBox="1"/>
          <p:nvPr/>
        </p:nvSpPr>
        <p:spPr>
          <a:xfrm>
            <a:off x="2911706" y="5305475"/>
            <a:ext cx="6094268" cy="646331"/>
          </a:xfrm>
          <a:prstGeom prst="rect">
            <a:avLst/>
          </a:prstGeom>
          <a:noFill/>
        </p:spPr>
        <p:txBody>
          <a:bodyPr wrap="square">
            <a:spAutoFit/>
          </a:bodyPr>
          <a:lstStyle/>
          <a:p>
            <a:pPr algn="ctr"/>
            <a:r>
              <a:rPr lang="en-GB" sz="3600" i="1" dirty="0">
                <a:solidFill>
                  <a:schemeClr val="bg1"/>
                </a:solidFill>
                <a:latin typeface="Georgia" panose="02040502050405020303" pitchFamily="18" charset="0"/>
              </a:rPr>
              <a:t>George Rogers</a:t>
            </a:r>
          </a:p>
        </p:txBody>
      </p:sp>
    </p:spTree>
    <p:extLst>
      <p:ext uri="{BB962C8B-B14F-4D97-AF65-F5344CB8AC3E}">
        <p14:creationId xmlns:p14="http://schemas.microsoft.com/office/powerpoint/2010/main" val="29244587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F8C55-7C45-25BF-FC5D-A26A414CA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FE97FD-C38F-F087-58B7-F18B9E368B7D}"/>
              </a:ext>
            </a:extLst>
          </p:cNvPr>
          <p:cNvSpPr>
            <a:spLocks noGrp="1"/>
          </p:cNvSpPr>
          <p:nvPr>
            <p:ph type="title"/>
          </p:nvPr>
        </p:nvSpPr>
        <p:spPr>
          <a:xfrm>
            <a:off x="1811519" y="402833"/>
            <a:ext cx="8279837" cy="577608"/>
          </a:xfrm>
        </p:spPr>
        <p:txBody>
          <a:bodyPr/>
          <a:lstStyle/>
          <a:p>
            <a:r>
              <a:rPr lang="en-GB" sz="2667" dirty="0">
                <a:latin typeface="Arial"/>
              </a:rPr>
              <a:t>KEY QUESTIONS from briefing note</a:t>
            </a:r>
          </a:p>
        </p:txBody>
      </p:sp>
      <p:sp>
        <p:nvSpPr>
          <p:cNvPr id="3" name="Content Placeholder 2">
            <a:extLst>
              <a:ext uri="{FF2B5EF4-FFF2-40B4-BE49-F238E27FC236}">
                <a16:creationId xmlns:a16="http://schemas.microsoft.com/office/drawing/2014/main" id="{389359BE-B4F8-95D5-85D8-333100FCB0A5}"/>
              </a:ext>
            </a:extLst>
          </p:cNvPr>
          <p:cNvSpPr>
            <a:spLocks noGrp="1"/>
          </p:cNvSpPr>
          <p:nvPr>
            <p:ph idx="1"/>
          </p:nvPr>
        </p:nvSpPr>
        <p:spPr>
          <a:xfrm>
            <a:off x="1521958" y="1567533"/>
            <a:ext cx="9664201" cy="4408913"/>
          </a:xfrm>
        </p:spPr>
        <p:txBody>
          <a:bodyPr vert="horz" lIns="0" tIns="0" rIns="0" bIns="0" rtlCol="0" anchor="t">
            <a:noAutofit/>
          </a:bodyPr>
          <a:lstStyle/>
          <a:p>
            <a:pPr marL="0" indent="0">
              <a:spcBef>
                <a:spcPts val="600"/>
              </a:spcBef>
              <a:buNone/>
            </a:pPr>
            <a:r>
              <a:rPr lang="en-GB" sz="2400" dirty="0">
                <a:latin typeface="+mn-lt"/>
              </a:rPr>
              <a:t>The Restoration Panel members are therefore asked to consider the following:</a:t>
            </a:r>
          </a:p>
          <a:p>
            <a:pPr marL="457200" lvl="0" indent="-457200">
              <a:spcBef>
                <a:spcPts val="600"/>
              </a:spcBef>
              <a:buFont typeface="+mj-lt"/>
              <a:buAutoNum type="arabicPeriod"/>
            </a:pPr>
            <a:r>
              <a:rPr lang="en-GB" sz="2400" dirty="0">
                <a:latin typeface="+mn-lt"/>
              </a:rPr>
              <a:t>How well do you think your restoration group, and you individually, understand the CDM regulations and your responsibilities under them?</a:t>
            </a:r>
          </a:p>
          <a:p>
            <a:pPr marL="457200" lvl="0" indent="-457200">
              <a:spcBef>
                <a:spcPts val="600"/>
              </a:spcBef>
              <a:buFont typeface="+mj-lt"/>
              <a:buAutoNum type="arabicPeriod"/>
            </a:pPr>
            <a:r>
              <a:rPr lang="en-GB" sz="2400" dirty="0">
                <a:latin typeface="+mn-lt"/>
              </a:rPr>
              <a:t>For your current projects, have you appointed the necessary </a:t>
            </a:r>
            <a:r>
              <a:rPr lang="en-GB" sz="2400" dirty="0" err="1">
                <a:latin typeface="+mn-lt"/>
              </a:rPr>
              <a:t>dutyholders</a:t>
            </a:r>
            <a:r>
              <a:rPr lang="en-GB" sz="2400" dirty="0">
                <a:latin typeface="+mn-lt"/>
              </a:rPr>
              <a:t>? If so, who have you appointed, and how have you assessed they are competent for the role?</a:t>
            </a:r>
          </a:p>
          <a:p>
            <a:pPr marL="457200" lvl="0" indent="-457200">
              <a:spcBef>
                <a:spcPts val="600"/>
              </a:spcBef>
              <a:buFont typeface="+mj-lt"/>
              <a:buAutoNum type="arabicPeriod"/>
            </a:pPr>
            <a:r>
              <a:rPr lang="en-GB" sz="2400" dirty="0">
                <a:latin typeface="+mn-lt"/>
              </a:rPr>
              <a:t>Would your current </a:t>
            </a:r>
            <a:r>
              <a:rPr lang="en-GB" sz="2400" dirty="0" err="1">
                <a:latin typeface="+mn-lt"/>
              </a:rPr>
              <a:t>dutyholders</a:t>
            </a:r>
            <a:r>
              <a:rPr lang="en-GB" sz="2400" dirty="0">
                <a:latin typeface="+mn-lt"/>
              </a:rPr>
              <a:t> meet the CRT requirements?</a:t>
            </a:r>
          </a:p>
          <a:p>
            <a:pPr marL="457200" lvl="0" indent="-457200">
              <a:spcBef>
                <a:spcPts val="600"/>
              </a:spcBef>
              <a:buFont typeface="+mj-lt"/>
              <a:buAutoNum type="arabicPeriod"/>
            </a:pPr>
            <a:r>
              <a:rPr lang="en-GB" sz="2400" dirty="0">
                <a:latin typeface="+mn-lt"/>
              </a:rPr>
              <a:t>Are you aware of / have you used any of the guidance produced by IWA on CDM? </a:t>
            </a:r>
          </a:p>
          <a:p>
            <a:pPr marL="457200" lvl="0" indent="-457200">
              <a:spcBef>
                <a:spcPts val="600"/>
              </a:spcBef>
              <a:buFont typeface="+mj-lt"/>
              <a:buAutoNum type="arabicPeriod"/>
            </a:pPr>
            <a:r>
              <a:rPr lang="en-GB" sz="2400" dirty="0">
                <a:latin typeface="+mn-lt"/>
              </a:rPr>
              <a:t>How could IWA support your group, and you individually, in regard of CDM?</a:t>
            </a:r>
          </a:p>
          <a:p>
            <a:pPr marL="0" indent="0">
              <a:spcBef>
                <a:spcPts val="600"/>
              </a:spcBef>
              <a:buNone/>
            </a:pPr>
            <a:r>
              <a:rPr lang="en-GB" sz="2400" dirty="0">
                <a:latin typeface="+mn-lt"/>
              </a:rPr>
              <a:t>Note, whilst the competency requirements noted in the briefing note are specifically for CRT, the questions above apply universally to all restoration groups.</a:t>
            </a:r>
          </a:p>
        </p:txBody>
      </p:sp>
    </p:spTree>
    <p:extLst>
      <p:ext uri="{BB962C8B-B14F-4D97-AF65-F5344CB8AC3E}">
        <p14:creationId xmlns:p14="http://schemas.microsoft.com/office/powerpoint/2010/main" val="40560197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D50D2-E92C-4067-E364-4B42A74FF2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FAC981-2765-35DD-A0EC-667F3F980ADE}"/>
              </a:ext>
            </a:extLst>
          </p:cNvPr>
          <p:cNvSpPr>
            <a:spLocks noGrp="1"/>
          </p:cNvSpPr>
          <p:nvPr>
            <p:ph type="title"/>
          </p:nvPr>
        </p:nvSpPr>
        <p:spPr>
          <a:xfrm>
            <a:off x="2071022" y="3028661"/>
            <a:ext cx="8585946" cy="1181101"/>
          </a:xfrm>
        </p:spPr>
        <p:txBody>
          <a:bodyPr/>
          <a:lstStyle/>
          <a:p>
            <a:pPr algn="ctr"/>
            <a:r>
              <a:rPr lang="en-GB" sz="5400" dirty="0">
                <a:latin typeface="Georgia" panose="02040502050405020303" pitchFamily="18" charset="0"/>
              </a:rPr>
              <a:t>Future “Topics of Interest Talks”</a:t>
            </a:r>
          </a:p>
        </p:txBody>
      </p:sp>
    </p:spTree>
    <p:extLst>
      <p:ext uri="{BB962C8B-B14F-4D97-AF65-F5344CB8AC3E}">
        <p14:creationId xmlns:p14="http://schemas.microsoft.com/office/powerpoint/2010/main" val="41430791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A92D1-850F-36E5-5D9D-17AEA8A3F1F7}"/>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91CBEE02-75CD-30C8-7C53-474148D870E8}"/>
              </a:ext>
            </a:extLst>
          </p:cNvPr>
          <p:cNvSpPr>
            <a:spLocks noGrp="1"/>
          </p:cNvSpPr>
          <p:nvPr>
            <p:ph type="title"/>
          </p:nvPr>
        </p:nvSpPr>
        <p:spPr>
          <a:xfrm>
            <a:off x="1866000" y="3292302"/>
            <a:ext cx="8460000" cy="1174173"/>
          </a:xfrm>
        </p:spPr>
        <p:txBody>
          <a:bodyPr/>
          <a:lstStyle/>
          <a:p>
            <a:pPr algn="ctr"/>
            <a:r>
              <a:rPr lang="en-GB" sz="5400" dirty="0"/>
              <a:t>Brief review of day, date and possible location of next meeting</a:t>
            </a:r>
          </a:p>
        </p:txBody>
      </p:sp>
    </p:spTree>
    <p:extLst>
      <p:ext uri="{BB962C8B-B14F-4D97-AF65-F5344CB8AC3E}">
        <p14:creationId xmlns:p14="http://schemas.microsoft.com/office/powerpoint/2010/main" val="31494282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AF927-5E74-607D-3A0B-EB7A11524A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50F154-EEF2-B30E-7507-C38F48CA0456}"/>
              </a:ext>
            </a:extLst>
          </p:cNvPr>
          <p:cNvSpPr>
            <a:spLocks noGrp="1"/>
          </p:cNvSpPr>
          <p:nvPr>
            <p:ph type="title"/>
          </p:nvPr>
        </p:nvSpPr>
        <p:spPr>
          <a:xfrm>
            <a:off x="2071022" y="3028661"/>
            <a:ext cx="8585946" cy="1181101"/>
          </a:xfrm>
        </p:spPr>
        <p:txBody>
          <a:bodyPr/>
          <a:lstStyle/>
          <a:p>
            <a:pPr algn="ctr"/>
            <a:r>
              <a:rPr lang="en-GB" sz="5400" dirty="0">
                <a:latin typeface="Georgia" panose="02040502050405020303" pitchFamily="18" charset="0"/>
              </a:rPr>
              <a:t>Any Other Business</a:t>
            </a:r>
          </a:p>
        </p:txBody>
      </p:sp>
    </p:spTree>
    <p:extLst>
      <p:ext uri="{BB962C8B-B14F-4D97-AF65-F5344CB8AC3E}">
        <p14:creationId xmlns:p14="http://schemas.microsoft.com/office/powerpoint/2010/main" val="1046031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CC408-A2CA-7907-7BA2-7CF1F8FED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6D0C89-76D2-73FC-5CCF-CAF284C0E1FE}"/>
              </a:ext>
            </a:extLst>
          </p:cNvPr>
          <p:cNvSpPr>
            <a:spLocks noGrp="1"/>
          </p:cNvSpPr>
          <p:nvPr>
            <p:ph type="title"/>
          </p:nvPr>
        </p:nvSpPr>
        <p:spPr>
          <a:xfrm>
            <a:off x="2116742" y="3165821"/>
            <a:ext cx="8585946" cy="1181101"/>
          </a:xfrm>
        </p:spPr>
        <p:txBody>
          <a:bodyPr/>
          <a:lstStyle/>
          <a:p>
            <a:pPr algn="ctr"/>
            <a:r>
              <a:rPr lang="en-GB" sz="5400" dirty="0">
                <a:latin typeface="Georgia" panose="02040502050405020303" pitchFamily="18" charset="0"/>
              </a:rPr>
              <a:t>Background research - what IWA currently think restoration groups' chief needs and concerns are.</a:t>
            </a:r>
          </a:p>
        </p:txBody>
      </p:sp>
      <p:sp>
        <p:nvSpPr>
          <p:cNvPr id="3" name="Title 1">
            <a:extLst>
              <a:ext uri="{FF2B5EF4-FFF2-40B4-BE49-F238E27FC236}">
                <a16:creationId xmlns:a16="http://schemas.microsoft.com/office/drawing/2014/main" id="{119133EA-B86B-4737-1C37-78C908B5CEA6}"/>
              </a:ext>
            </a:extLst>
          </p:cNvPr>
          <p:cNvSpPr txBox="1">
            <a:spLocks/>
          </p:cNvSpPr>
          <p:nvPr/>
        </p:nvSpPr>
        <p:spPr>
          <a:xfrm>
            <a:off x="2755334" y="4814859"/>
            <a:ext cx="7495799" cy="975359"/>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0" i="1" kern="1200">
                <a:solidFill>
                  <a:schemeClr val="bg1"/>
                </a:solidFill>
                <a:latin typeface="Georgia" charset="0"/>
                <a:ea typeface="Georgia" charset="0"/>
                <a:cs typeface="Georgia" charset="0"/>
              </a:defRPr>
            </a:lvl1pPr>
          </a:lstStyle>
          <a:p>
            <a:pPr algn="ctr"/>
            <a:r>
              <a:rPr lang="en-GB" sz="3600" dirty="0"/>
              <a:t>Andy Keane</a:t>
            </a:r>
            <a:endParaRPr lang="en-GB" sz="3200" dirty="0"/>
          </a:p>
        </p:txBody>
      </p:sp>
    </p:spTree>
    <p:extLst>
      <p:ext uri="{BB962C8B-B14F-4D97-AF65-F5344CB8AC3E}">
        <p14:creationId xmlns:p14="http://schemas.microsoft.com/office/powerpoint/2010/main" val="2805278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FD820-2785-1D0C-47DF-1AC2AE683D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696F59-B986-CF88-12EC-91EC31FC0B5D}"/>
              </a:ext>
            </a:extLst>
          </p:cNvPr>
          <p:cNvSpPr>
            <a:spLocks noGrp="1"/>
          </p:cNvSpPr>
          <p:nvPr>
            <p:ph type="title"/>
          </p:nvPr>
        </p:nvSpPr>
        <p:spPr>
          <a:xfrm>
            <a:off x="2116742" y="3165821"/>
            <a:ext cx="8585946" cy="1181101"/>
          </a:xfrm>
        </p:spPr>
        <p:txBody>
          <a:bodyPr/>
          <a:lstStyle/>
          <a:p>
            <a:pPr algn="ctr"/>
            <a:r>
              <a:rPr lang="en-GB" sz="5400" dirty="0"/>
              <a:t>IWA Restoration Hub Central Services Support Improvement– 2022-24</a:t>
            </a:r>
            <a:r>
              <a:rPr lang="en-GB" sz="5400" dirty="0">
                <a:latin typeface="Georgia" panose="02040502050405020303" pitchFamily="18" charset="0"/>
              </a:rPr>
              <a:t>.</a:t>
            </a:r>
          </a:p>
        </p:txBody>
      </p:sp>
    </p:spTree>
    <p:extLst>
      <p:ext uri="{BB962C8B-B14F-4D97-AF65-F5344CB8AC3E}">
        <p14:creationId xmlns:p14="http://schemas.microsoft.com/office/powerpoint/2010/main" val="3650166705"/>
      </p:ext>
    </p:extLst>
  </p:cSld>
  <p:clrMapOvr>
    <a:masterClrMapping/>
  </p:clrMapOvr>
</p:sld>
</file>

<file path=ppt/theme/theme1.xml><?xml version="1.0" encoding="utf-8"?>
<a:theme xmlns:a="http://schemas.openxmlformats.org/drawingml/2006/main" name="Office Theme">
  <a:themeElements>
    <a:clrScheme name="IWA">
      <a:dk1>
        <a:srgbClr val="263143"/>
      </a:dk1>
      <a:lt1>
        <a:srgbClr val="FFFFFF"/>
      </a:lt1>
      <a:dk2>
        <a:srgbClr val="263143"/>
      </a:dk2>
      <a:lt2>
        <a:srgbClr val="FFFFFF"/>
      </a:lt2>
      <a:accent1>
        <a:srgbClr val="528EAA"/>
      </a:accent1>
      <a:accent2>
        <a:srgbClr val="E51F2F"/>
      </a:accent2>
      <a:accent3>
        <a:srgbClr val="6BAC6A"/>
      </a:accent3>
      <a:accent4>
        <a:srgbClr val="528EAA"/>
      </a:accent4>
      <a:accent5>
        <a:srgbClr val="E51F2F"/>
      </a:accent5>
      <a:accent6>
        <a:srgbClr val="6BAC6A"/>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WA-Powerpoint-Presentation-Template-Widescreen" id="{49FD50C7-F991-4DA8-969B-308E0F7A8033}" vid="{7CD9AAA3-7920-4D60-B358-3CA5258FF9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dce4f89-36c9-4adb-86d2-d1371c100c6f">
      <Terms xmlns="http://schemas.microsoft.com/office/infopath/2007/PartnerControls"/>
    </lcf76f155ced4ddcb4097134ff3c332f>
    <TaxCatchAll xmlns="387168eb-6ede-45c1-b604-66d5155ffac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90D7E38CDCBD244936A4C85B3F329F0" ma:contentTypeVersion="16" ma:contentTypeDescription="Create a new document." ma:contentTypeScope="" ma:versionID="8ee4af45fcc82b09225785c5348ce26f">
  <xsd:schema xmlns:xsd="http://www.w3.org/2001/XMLSchema" xmlns:xs="http://www.w3.org/2001/XMLSchema" xmlns:p="http://schemas.microsoft.com/office/2006/metadata/properties" xmlns:ns2="387168eb-6ede-45c1-b604-66d5155ffac4" xmlns:ns3="edce4f89-36c9-4adb-86d2-d1371c100c6f" targetNamespace="http://schemas.microsoft.com/office/2006/metadata/properties" ma:root="true" ma:fieldsID="fe22c33d72ca5b787ef9bfeb649faaef" ns2:_="" ns3:_="">
    <xsd:import namespace="387168eb-6ede-45c1-b604-66d5155ffac4"/>
    <xsd:import namespace="edce4f89-36c9-4adb-86d2-d1371c100c6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DateTaken" minOccurs="0"/>
                <xsd:element ref="ns3:MediaServiceOCR"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7168eb-6ede-45c1-b604-66d5155ffac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bf15eba-5b36-4a9e-8f5a-9b3e9e4e1704}" ma:internalName="TaxCatchAll" ma:showField="CatchAllData" ma:web="387168eb-6ede-45c1-b604-66d5155ffac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dce4f89-36c9-4adb-86d2-d1371c100c6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ae0205f6-d4db-4d2e-84b2-85c1db82d8b1"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3E2EB3-CD34-40B8-93EE-F3616D8276A6}">
  <ds:schemaRefs>
    <ds:schemaRef ds:uri="http://schemas.microsoft.com/office/2006/documentManagement/types"/>
    <ds:schemaRef ds:uri="http://purl.org/dc/terms/"/>
    <ds:schemaRef ds:uri="387168eb-6ede-45c1-b604-66d5155ffac4"/>
    <ds:schemaRef ds:uri="http://www.w3.org/XML/1998/namespace"/>
    <ds:schemaRef ds:uri="http://schemas.microsoft.com/office/2006/metadata/properties"/>
    <ds:schemaRef ds:uri="http://purl.org/dc/dcmitype/"/>
    <ds:schemaRef ds:uri="http://schemas.microsoft.com/office/infopath/2007/PartnerControls"/>
    <ds:schemaRef ds:uri="http://schemas.openxmlformats.org/package/2006/metadata/core-properties"/>
    <ds:schemaRef ds:uri="edce4f89-36c9-4adb-86d2-d1371c100c6f"/>
    <ds:schemaRef ds:uri="http://purl.org/dc/elements/1.1/"/>
  </ds:schemaRefs>
</ds:datastoreItem>
</file>

<file path=customXml/itemProps2.xml><?xml version="1.0" encoding="utf-8"?>
<ds:datastoreItem xmlns:ds="http://schemas.openxmlformats.org/officeDocument/2006/customXml" ds:itemID="{A7C6841B-D415-4D6E-966D-E594F8298D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7168eb-6ede-45c1-b604-66d5155ffac4"/>
    <ds:schemaRef ds:uri="edce4f89-36c9-4adb-86d2-d1371c100c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9F6066-31B7-4F66-8CC7-CDE1DDE2F7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IWA-Powerpoint-Presentation-Template-Widescreen</Template>
  <TotalTime>0</TotalTime>
  <Words>2875</Words>
  <Application>Microsoft Office PowerPoint</Application>
  <PresentationFormat>Widescreen</PresentationFormat>
  <Paragraphs>414</Paragraphs>
  <Slides>76</Slides>
  <Notes>37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76</vt:i4>
      </vt:variant>
    </vt:vector>
  </HeadingPairs>
  <TitlesOfParts>
    <vt:vector size="86" baseType="lpstr">
      <vt:lpstr>Aptos</vt:lpstr>
      <vt:lpstr>Aptos Display</vt:lpstr>
      <vt:lpstr>Aptos Narrow</vt:lpstr>
      <vt:lpstr>Arial</vt:lpstr>
      <vt:lpstr>Arial Black</vt:lpstr>
      <vt:lpstr>Calibri</vt:lpstr>
      <vt:lpstr>Georgia</vt:lpstr>
      <vt:lpstr>Gill Sans</vt:lpstr>
      <vt:lpstr>Gill Sans Nova</vt:lpstr>
      <vt:lpstr>Office Theme</vt:lpstr>
      <vt:lpstr>RESTORATION PANEL SUMMER Meeting 2026</vt:lpstr>
      <vt:lpstr>AGENDA</vt:lpstr>
      <vt:lpstr>HOUSEKEEPING </vt:lpstr>
      <vt:lpstr>Welcome &amp; Introduction to the IWA Restoration Panel  Mike Wills National Chair </vt:lpstr>
      <vt:lpstr>THE IWA WANTS TO CONNECT</vt:lpstr>
      <vt:lpstr>Purpose of meeting</vt:lpstr>
      <vt:lpstr>IWA restoration panel</vt:lpstr>
      <vt:lpstr>Background research - what IWA currently think restoration groups' chief needs and concerns are.</vt:lpstr>
      <vt:lpstr>IWA Restoration Hub Central Services Support Improvement– 2022-24.</vt:lpstr>
      <vt:lpstr>IWA Restoration Hub Central Services Support Improvement– 2022-24</vt:lpstr>
      <vt:lpstr>CRITICAL NEEDS</vt:lpstr>
      <vt:lpstr>OTHER NEEDS</vt:lpstr>
      <vt:lpstr>FURTHER LESSONS</vt:lpstr>
      <vt:lpstr>FURTHER LESSONS</vt:lpstr>
      <vt:lpstr>CONCLUSIONS</vt:lpstr>
      <vt:lpstr>The Smedley report – Nov 2022.</vt:lpstr>
      <vt:lpstr>The Smedley report – Nov 2022</vt:lpstr>
      <vt:lpstr>RESTORATION PROJECTS AND MILEAGE</vt:lpstr>
      <vt:lpstr>Lack of capacity, experience or resource</vt:lpstr>
      <vt:lpstr>Top barriers to progress (% of issues raised)</vt:lpstr>
      <vt:lpstr>SMEDLEY MAIN conclusions</vt:lpstr>
      <vt:lpstr>SMEDLEY RECOMMENDATIONS</vt:lpstr>
      <vt:lpstr>Current IWA position.</vt:lpstr>
      <vt:lpstr>Current IWA position</vt:lpstr>
      <vt:lpstr>Tea and Coffee Break</vt:lpstr>
      <vt:lpstr>Talk by the  Wilts &amp; Berks Canal Trust - the White Horse Reservoir</vt:lpstr>
      <vt:lpstr>Canals and National Infrastructure  The White Horse Reservoir: a test case for the future of canal restoration  IWA Restoration Panel Meeting 22 August 2026</vt:lpstr>
      <vt:lpstr>Introduction</vt:lpstr>
      <vt:lpstr>White Horse Reservoir: an existential threat?</vt:lpstr>
      <vt:lpstr>Focus for the next 15 minutes…</vt:lpstr>
      <vt:lpstr>Wilts &amp; Berks Canal Trust</vt:lpstr>
      <vt:lpstr>White Horse Reservoir</vt:lpstr>
      <vt:lpstr>Implication for Wilts &amp; Berks</vt:lpstr>
      <vt:lpstr>Implication for Wilts &amp; Berks</vt:lpstr>
      <vt:lpstr>Additional costs imposed on WBCT*…</vt:lpstr>
      <vt:lpstr>Additional costs imposed on WBCT*…</vt:lpstr>
      <vt:lpstr>Additional costs imposed on WBCT*…</vt:lpstr>
      <vt:lpstr>Additional costs imposed on WBCT*…</vt:lpstr>
      <vt:lpstr>Additional costs imposed on WBCT*…</vt:lpstr>
      <vt:lpstr>The bottom line…</vt:lpstr>
      <vt:lpstr>Implication for UK canal restoration</vt:lpstr>
      <vt:lpstr>Our goal-oriented actions…</vt:lpstr>
      <vt:lpstr>Request for reservoir-specific help…</vt:lpstr>
      <vt:lpstr>Other ways you can help…</vt:lpstr>
      <vt:lpstr>For more information…</vt:lpstr>
      <vt:lpstr>Talk on the Stafford Riverway Link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Future Presentations</vt:lpstr>
      <vt:lpstr>Lunch</vt:lpstr>
      <vt:lpstr>TheNorthern Canals Association meetings</vt:lpstr>
      <vt:lpstr>background</vt:lpstr>
      <vt:lpstr>NCA forward programme</vt:lpstr>
      <vt:lpstr>NCA recommendations</vt:lpstr>
      <vt:lpstr>How can IWA support restoration groups with CDM compliance?</vt:lpstr>
      <vt:lpstr>KEY QUESTIONS from briefing note</vt:lpstr>
      <vt:lpstr>Future “Topics of Interest Talks”</vt:lpstr>
      <vt:lpstr>Brief review of day, date and possible location of next meeting</vt:lpstr>
      <vt:lpstr>Any Other Business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to go here</dc:title>
  <dc:creator>Leslie</dc:creator>
  <cp:lastModifiedBy>Neil Edwards</cp:lastModifiedBy>
  <cp:revision>37</cp:revision>
  <dcterms:created xsi:type="dcterms:W3CDTF">2022-09-19T10:21:13Z</dcterms:created>
  <dcterms:modified xsi:type="dcterms:W3CDTF">2026-08-23T10:11:15Z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0x010100F90D7E38CDCBD244936A4C85B3F329F0</vt:lpwstr>
  </property>
  <property fmtid="{D5CDD505-2E9C-101B-9397-08002B2CF9AE}" pid="3" name="MediaServiceImageTags">
    <vt:lpwstr/>
  </property>
</Properties>
</file>